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1"/>
  </p:notesMasterIdLst>
  <p:handoutMasterIdLst>
    <p:handoutMasterId r:id="rId22"/>
  </p:handoutMasterIdLst>
  <p:sldIdLst>
    <p:sldId id="256" r:id="rId2"/>
    <p:sldId id="277" r:id="rId3"/>
    <p:sldId id="278" r:id="rId4"/>
    <p:sldId id="279" r:id="rId5"/>
    <p:sldId id="280" r:id="rId6"/>
    <p:sldId id="281" r:id="rId7"/>
    <p:sldId id="282" r:id="rId8"/>
    <p:sldId id="283" r:id="rId9"/>
    <p:sldId id="284" r:id="rId10"/>
    <p:sldId id="285" r:id="rId11"/>
    <p:sldId id="286" r:id="rId12"/>
    <p:sldId id="287" r:id="rId13"/>
    <p:sldId id="288" r:id="rId14"/>
    <p:sldId id="289" r:id="rId15"/>
    <p:sldId id="291" r:id="rId16"/>
    <p:sldId id="292" r:id="rId17"/>
    <p:sldId id="293" r:id="rId18"/>
    <p:sldId id="294" r:id="rId19"/>
    <p:sldId id="299" r:id="rId20"/>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charset="0"/>
        <a:ea typeface="+mn-ea"/>
        <a:cs typeface="Arial" charset="0"/>
      </a:defRPr>
    </a:lvl1pPr>
    <a:lvl2pPr marL="457200" algn="l" defTabSz="457200" rtl="0" fontAlgn="base">
      <a:spcBef>
        <a:spcPct val="0"/>
      </a:spcBef>
      <a:spcAft>
        <a:spcPct val="0"/>
      </a:spcAft>
      <a:defRPr kern="1200">
        <a:solidFill>
          <a:schemeClr val="tx1"/>
        </a:solidFill>
        <a:latin typeface="Arial" charset="0"/>
        <a:ea typeface="+mn-ea"/>
        <a:cs typeface="Arial" charset="0"/>
      </a:defRPr>
    </a:lvl2pPr>
    <a:lvl3pPr marL="914400" algn="l" defTabSz="457200" rtl="0" fontAlgn="base">
      <a:spcBef>
        <a:spcPct val="0"/>
      </a:spcBef>
      <a:spcAft>
        <a:spcPct val="0"/>
      </a:spcAft>
      <a:defRPr kern="1200">
        <a:solidFill>
          <a:schemeClr val="tx1"/>
        </a:solidFill>
        <a:latin typeface="Arial" charset="0"/>
        <a:ea typeface="+mn-ea"/>
        <a:cs typeface="Arial" charset="0"/>
      </a:defRPr>
    </a:lvl3pPr>
    <a:lvl4pPr marL="1371600" algn="l" defTabSz="457200" rtl="0" fontAlgn="base">
      <a:spcBef>
        <a:spcPct val="0"/>
      </a:spcBef>
      <a:spcAft>
        <a:spcPct val="0"/>
      </a:spcAft>
      <a:defRPr kern="1200">
        <a:solidFill>
          <a:schemeClr val="tx1"/>
        </a:solidFill>
        <a:latin typeface="Arial" charset="0"/>
        <a:ea typeface="+mn-ea"/>
        <a:cs typeface="Arial" charset="0"/>
      </a:defRPr>
    </a:lvl4pPr>
    <a:lvl5pPr marL="1828800" algn="l" defTabSz="457200"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94618"/>
  </p:normalViewPr>
  <p:slideViewPr>
    <p:cSldViewPr snapToGrid="0" snapToObjects="1">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719355A2-8C1D-484D-A774-CFD9BBE938F9}" type="datetimeFigureOut">
              <a:rPr lang="en-US"/>
              <a:pPr>
                <a:defRPr/>
              </a:pPr>
              <a:t>5/15/2017</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07A622C4-83C6-418F-8D51-184582D0D07F}" type="slidenum">
              <a:rPr lang="en-US"/>
              <a:pPr>
                <a:defRPr/>
              </a:pPr>
              <a:t>‹#›</a:t>
            </a:fld>
            <a:endParaRPr lang="en-US" dirty="0"/>
          </a:p>
        </p:txBody>
      </p:sp>
    </p:spTree>
    <p:extLst>
      <p:ext uri="{BB962C8B-B14F-4D97-AF65-F5344CB8AC3E}">
        <p14:creationId xmlns:p14="http://schemas.microsoft.com/office/powerpoint/2010/main" val="152257900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280BEB95-7EDF-4DD3-A5B2-DBABF0BE6101}" type="datetimeFigureOut">
              <a:rPr lang="en-US"/>
              <a:pPr>
                <a:defRPr/>
              </a:pPr>
              <a:t>5/15/2017</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CA" noProof="0" smtClean="0"/>
              <a:t>Click to edit Master text styles</a:t>
            </a:r>
          </a:p>
          <a:p>
            <a:pPr lvl="1"/>
            <a:r>
              <a:rPr lang="en-CA" noProof="0" smtClean="0"/>
              <a:t>Second level</a:t>
            </a:r>
          </a:p>
          <a:p>
            <a:pPr lvl="2"/>
            <a:r>
              <a:rPr lang="en-CA" noProof="0" smtClean="0"/>
              <a:t>Third level</a:t>
            </a:r>
          </a:p>
          <a:p>
            <a:pPr lvl="3"/>
            <a:r>
              <a:rPr lang="en-CA" noProof="0" smtClean="0"/>
              <a:t>Fourth level</a:t>
            </a:r>
          </a:p>
          <a:p>
            <a:pPr lvl="4"/>
            <a:r>
              <a:rPr lang="en-CA"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C1FE250D-3F2C-4362-AA21-7D4FC1055C16}" type="slidenum">
              <a:rPr lang="en-US"/>
              <a:pPr>
                <a:defRPr/>
              </a:pPr>
              <a:t>‹#›</a:t>
            </a:fld>
            <a:endParaRPr lang="en-US" dirty="0"/>
          </a:p>
        </p:txBody>
      </p:sp>
    </p:spTree>
    <p:extLst>
      <p:ext uri="{BB962C8B-B14F-4D97-AF65-F5344CB8AC3E}">
        <p14:creationId xmlns:p14="http://schemas.microsoft.com/office/powerpoint/2010/main" val="885279778"/>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mn-ea"/>
        <a:cs typeface="+mn-cs"/>
      </a:defRPr>
    </a:lvl1pPr>
    <a:lvl2pPr marL="457200" algn="l" defTabSz="457200" rtl="0" eaLnBrk="0" fontAlgn="base" hangingPunct="0">
      <a:spcBef>
        <a:spcPct val="30000"/>
      </a:spcBef>
      <a:spcAft>
        <a:spcPct val="0"/>
      </a:spcAft>
      <a:defRPr sz="1200" kern="1200">
        <a:solidFill>
          <a:schemeClr val="tx1"/>
        </a:solidFill>
        <a:latin typeface="+mn-lt"/>
        <a:ea typeface="+mn-ea"/>
        <a:cs typeface="+mn-cs"/>
      </a:defRPr>
    </a:lvl2pPr>
    <a:lvl3pPr marL="914400" algn="l" defTabSz="457200" rtl="0" eaLnBrk="0" fontAlgn="base" hangingPunct="0">
      <a:spcBef>
        <a:spcPct val="30000"/>
      </a:spcBef>
      <a:spcAft>
        <a:spcPct val="0"/>
      </a:spcAft>
      <a:defRPr sz="1200" kern="1200">
        <a:solidFill>
          <a:schemeClr val="tx1"/>
        </a:solidFill>
        <a:latin typeface="+mn-lt"/>
        <a:ea typeface="+mn-ea"/>
        <a:cs typeface="+mn-cs"/>
      </a:defRPr>
    </a:lvl3pPr>
    <a:lvl4pPr marL="1371600" algn="l" defTabSz="457200" rtl="0" eaLnBrk="0" fontAlgn="base" hangingPunct="0">
      <a:spcBef>
        <a:spcPct val="30000"/>
      </a:spcBef>
      <a:spcAft>
        <a:spcPct val="0"/>
      </a:spcAft>
      <a:defRPr sz="1200" kern="1200">
        <a:solidFill>
          <a:schemeClr val="tx1"/>
        </a:solidFill>
        <a:latin typeface="+mn-lt"/>
        <a:ea typeface="+mn-ea"/>
        <a:cs typeface="+mn-cs"/>
      </a:defRPr>
    </a:lvl4pPr>
    <a:lvl5pPr marL="1828800" algn="l" defTabSz="457200" rtl="0" eaLnBrk="0" fontAlgn="base" hangingPunct="0">
      <a:spcBef>
        <a:spcPct val="30000"/>
      </a:spcBef>
      <a:spcAft>
        <a:spcPct val="0"/>
      </a:spcAft>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Slide Image Placeholder 1"/>
          <p:cNvSpPr>
            <a:spLocks noGrp="1" noRot="1" noChangeAspect="1"/>
          </p:cNvSpPr>
          <p:nvPr>
            <p:ph type="sldImg"/>
          </p:nvPr>
        </p:nvSpPr>
        <p:spPr bwMode="auto">
          <a:noFill/>
          <a:ln>
            <a:solidFill>
              <a:srgbClr val="000000"/>
            </a:solidFill>
            <a:miter lim="800000"/>
            <a:headEnd/>
            <a:tailEnd/>
          </a:ln>
        </p:spPr>
      </p:sp>
      <p:sp>
        <p:nvSpPr>
          <p:cNvPr id="2867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You may wish to have a full discussion on what types of qualifications an employer could impose that are discriminatory.</a:t>
            </a:r>
          </a:p>
        </p:txBody>
      </p:sp>
      <p:sp>
        <p:nvSpPr>
          <p:cNvPr id="2867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14E62E5-7111-439E-8B0F-339152739858}" type="slidenum">
              <a:rPr lang="en-US">
                <a:cs typeface="Arial" charset="0"/>
              </a:rPr>
              <a:pPr fontAlgn="base">
                <a:spcBef>
                  <a:spcPct val="0"/>
                </a:spcBef>
                <a:spcAft>
                  <a:spcPct val="0"/>
                </a:spcAft>
                <a:defRPr/>
              </a:pPr>
              <a:t>8</a:t>
            </a:fld>
            <a:endParaRPr lang="en-US" dirty="0">
              <a:cs typeface="Arial" charset="0"/>
            </a:endParaRPr>
          </a:p>
        </p:txBody>
      </p:sp>
    </p:spTree>
    <p:extLst>
      <p:ext uri="{BB962C8B-B14F-4D97-AF65-F5344CB8AC3E}">
        <p14:creationId xmlns:p14="http://schemas.microsoft.com/office/powerpoint/2010/main" val="27223658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Image Placeholder 1"/>
          <p:cNvSpPr>
            <a:spLocks noGrp="1" noRot="1" noChangeAspect="1"/>
          </p:cNvSpPr>
          <p:nvPr>
            <p:ph type="sldImg"/>
          </p:nvPr>
        </p:nvSpPr>
        <p:spPr bwMode="auto">
          <a:noFill/>
          <a:ln>
            <a:solidFill>
              <a:srgbClr val="000000"/>
            </a:solidFill>
            <a:miter lim="800000"/>
            <a:headEnd/>
            <a:tailEnd/>
          </a:ln>
        </p:spPr>
      </p:sp>
      <p:sp>
        <p:nvSpPr>
          <p:cNvPr id="3072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You may wish to have a discussion regarding “undue hardship” so that students understand that the outcomes may be different for small organizations than for larger organizations. Also, ensure that students understand the concept of reverse discrimination.</a:t>
            </a:r>
          </a:p>
        </p:txBody>
      </p:sp>
      <p:sp>
        <p:nvSpPr>
          <p:cNvPr id="3072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7111F16-8D98-4A4D-AF4E-02CBB42E702A}" type="slidenum">
              <a:rPr lang="en-US">
                <a:cs typeface="Arial" charset="0"/>
              </a:rPr>
              <a:pPr fontAlgn="base">
                <a:spcBef>
                  <a:spcPct val="0"/>
                </a:spcBef>
                <a:spcAft>
                  <a:spcPct val="0"/>
                </a:spcAft>
                <a:defRPr/>
              </a:pPr>
              <a:t>9</a:t>
            </a:fld>
            <a:endParaRPr lang="en-US" dirty="0">
              <a:cs typeface="Arial" charset="0"/>
            </a:endParaRPr>
          </a:p>
        </p:txBody>
      </p:sp>
    </p:spTree>
    <p:extLst>
      <p:ext uri="{BB962C8B-B14F-4D97-AF65-F5344CB8AC3E}">
        <p14:creationId xmlns:p14="http://schemas.microsoft.com/office/powerpoint/2010/main" val="28052666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p:cNvSpPr>
          <p:nvPr>
            <p:ph type="sldImg"/>
          </p:nvPr>
        </p:nvSpPr>
        <p:spPr bwMode="auto">
          <a:noFill/>
          <a:ln>
            <a:solidFill>
              <a:srgbClr val="000000"/>
            </a:solidFill>
            <a:miter lim="800000"/>
            <a:headEnd/>
            <a:tailEnd/>
          </a:ln>
        </p:spPr>
      </p:sp>
      <p:sp>
        <p:nvSpPr>
          <p:cNvPr id="3277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You may wish to ask students what types of behaviours or actions in a classroom might be considered harassment, especially any type</a:t>
            </a:r>
            <a:r>
              <a:rPr lang="en-US" baseline="0" dirty="0" smtClean="0"/>
              <a:t> of psychological  harassment</a:t>
            </a:r>
            <a:r>
              <a:rPr lang="en-US" dirty="0" smtClean="0"/>
              <a:t>.</a:t>
            </a:r>
          </a:p>
        </p:txBody>
      </p:sp>
      <p:sp>
        <p:nvSpPr>
          <p:cNvPr id="3277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5E18678-D095-425B-98C3-E7432A952AF5}" type="slidenum">
              <a:rPr lang="en-US">
                <a:cs typeface="Arial" charset="0"/>
              </a:rPr>
              <a:pPr fontAlgn="base">
                <a:spcBef>
                  <a:spcPct val="0"/>
                </a:spcBef>
                <a:spcAft>
                  <a:spcPct val="0"/>
                </a:spcAft>
                <a:defRPr/>
              </a:pPr>
              <a:t>10</a:t>
            </a:fld>
            <a:endParaRPr lang="en-US" dirty="0">
              <a:cs typeface="Arial" charset="0"/>
            </a:endParaRPr>
          </a:p>
        </p:txBody>
      </p:sp>
    </p:spTree>
    <p:extLst>
      <p:ext uri="{BB962C8B-B14F-4D97-AF65-F5344CB8AC3E}">
        <p14:creationId xmlns:p14="http://schemas.microsoft.com/office/powerpoint/2010/main" val="26623608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Slide Image Placeholder 1"/>
          <p:cNvSpPr>
            <a:spLocks noGrp="1" noRot="1" noChangeAspect="1"/>
          </p:cNvSpPr>
          <p:nvPr>
            <p:ph type="sldImg"/>
          </p:nvPr>
        </p:nvSpPr>
        <p:spPr bwMode="auto">
          <a:noFill/>
          <a:ln>
            <a:solidFill>
              <a:srgbClr val="000000"/>
            </a:solidFill>
            <a:miter lim="800000"/>
            <a:headEnd/>
            <a:tailEnd/>
          </a:ln>
        </p:spPr>
      </p:sp>
      <p:sp>
        <p:nvSpPr>
          <p:cNvPr id="3686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3686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01097EB-9891-43FE-ACA5-3CDF87D40D19}" type="slidenum">
              <a:rPr lang="en-US">
                <a:cs typeface="Arial" charset="0"/>
              </a:rPr>
              <a:pPr fontAlgn="base">
                <a:spcBef>
                  <a:spcPct val="0"/>
                </a:spcBef>
                <a:spcAft>
                  <a:spcPct val="0"/>
                </a:spcAft>
                <a:defRPr/>
              </a:pPr>
              <a:t>12</a:t>
            </a:fld>
            <a:endParaRPr lang="en-US" dirty="0">
              <a:cs typeface="Arial" charset="0"/>
            </a:endParaRPr>
          </a:p>
        </p:txBody>
      </p:sp>
    </p:spTree>
    <p:extLst>
      <p:ext uri="{BB962C8B-B14F-4D97-AF65-F5344CB8AC3E}">
        <p14:creationId xmlns:p14="http://schemas.microsoft.com/office/powerpoint/2010/main" val="40347515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Slide Image Placeholder 1"/>
          <p:cNvSpPr>
            <a:spLocks noGrp="1" noRot="1" noChangeAspect="1"/>
          </p:cNvSpPr>
          <p:nvPr>
            <p:ph type="sldImg"/>
          </p:nvPr>
        </p:nvSpPr>
        <p:spPr bwMode="auto">
          <a:noFill/>
          <a:ln>
            <a:solidFill>
              <a:srgbClr val="000000"/>
            </a:solidFill>
            <a:miter lim="800000"/>
            <a:headEnd/>
            <a:tailEnd/>
          </a:ln>
        </p:spPr>
      </p:sp>
      <p:sp>
        <p:nvSpPr>
          <p:cNvPr id="3891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Remind students that labour relations will be covered more fully in Chapter 10.</a:t>
            </a:r>
          </a:p>
        </p:txBody>
      </p:sp>
      <p:sp>
        <p:nvSpPr>
          <p:cNvPr id="3891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D57A711-6DA8-46C7-83DF-2E64A6D5EF57}" type="slidenum">
              <a:rPr lang="en-US">
                <a:cs typeface="Arial" charset="0"/>
              </a:rPr>
              <a:pPr fontAlgn="base">
                <a:spcBef>
                  <a:spcPct val="0"/>
                </a:spcBef>
                <a:spcAft>
                  <a:spcPct val="0"/>
                </a:spcAft>
                <a:defRPr/>
              </a:pPr>
              <a:t>13</a:t>
            </a:fld>
            <a:endParaRPr lang="en-US" dirty="0">
              <a:cs typeface="Arial" charset="0"/>
            </a:endParaRPr>
          </a:p>
        </p:txBody>
      </p:sp>
    </p:spTree>
    <p:extLst>
      <p:ext uri="{BB962C8B-B14F-4D97-AF65-F5344CB8AC3E}">
        <p14:creationId xmlns:p14="http://schemas.microsoft.com/office/powerpoint/2010/main" val="29638368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Slide Image Placeholder 1"/>
          <p:cNvSpPr>
            <a:spLocks noGrp="1" noRot="1" noChangeAspect="1"/>
          </p:cNvSpPr>
          <p:nvPr>
            <p:ph type="sldImg"/>
          </p:nvPr>
        </p:nvSpPr>
        <p:spPr bwMode="auto">
          <a:noFill/>
          <a:ln>
            <a:solidFill>
              <a:srgbClr val="000000"/>
            </a:solidFill>
            <a:miter lim="800000"/>
            <a:headEnd/>
            <a:tailEnd/>
          </a:ln>
        </p:spPr>
      </p:sp>
      <p:sp>
        <p:nvSpPr>
          <p:cNvPr id="4096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Remind students that this topic will be covered fully in Chapter 3.</a:t>
            </a:r>
          </a:p>
        </p:txBody>
      </p:sp>
      <p:sp>
        <p:nvSpPr>
          <p:cNvPr id="4096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0348259-EA0A-4741-8C33-E80F3A7BD011}" type="slidenum">
              <a:rPr lang="en-US">
                <a:cs typeface="Arial" charset="0"/>
              </a:rPr>
              <a:pPr fontAlgn="base">
                <a:spcBef>
                  <a:spcPct val="0"/>
                </a:spcBef>
                <a:spcAft>
                  <a:spcPct val="0"/>
                </a:spcAft>
                <a:defRPr/>
              </a:pPr>
              <a:t>14</a:t>
            </a:fld>
            <a:endParaRPr lang="en-US" dirty="0">
              <a:cs typeface="Arial" charset="0"/>
            </a:endParaRPr>
          </a:p>
        </p:txBody>
      </p:sp>
    </p:spTree>
    <p:extLst>
      <p:ext uri="{BB962C8B-B14F-4D97-AF65-F5344CB8AC3E}">
        <p14:creationId xmlns:p14="http://schemas.microsoft.com/office/powerpoint/2010/main" val="38943968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Slide Image Placeholder 1"/>
          <p:cNvSpPr>
            <a:spLocks noGrp="1" noRot="1" noChangeAspect="1"/>
          </p:cNvSpPr>
          <p:nvPr>
            <p:ph type="sldImg"/>
          </p:nvPr>
        </p:nvSpPr>
        <p:spPr bwMode="auto">
          <a:noFill/>
          <a:ln>
            <a:solidFill>
              <a:srgbClr val="000000"/>
            </a:solidFill>
            <a:miter lim="800000"/>
            <a:headEnd/>
            <a:tailEnd/>
          </a:ln>
        </p:spPr>
      </p:sp>
      <p:sp>
        <p:nvSpPr>
          <p:cNvPr id="4505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You may wish to ask students for other examples of systemic discrimination.</a:t>
            </a:r>
          </a:p>
        </p:txBody>
      </p:sp>
      <p:sp>
        <p:nvSpPr>
          <p:cNvPr id="4505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B96E25E-720C-4C24-84D6-B297AD779B60}" type="slidenum">
              <a:rPr lang="en-US">
                <a:cs typeface="Arial" charset="0"/>
              </a:rPr>
              <a:pPr fontAlgn="base">
                <a:spcBef>
                  <a:spcPct val="0"/>
                </a:spcBef>
                <a:spcAft>
                  <a:spcPct val="0"/>
                </a:spcAft>
                <a:defRPr/>
              </a:pPr>
              <a:t>16</a:t>
            </a:fld>
            <a:endParaRPr lang="en-US" dirty="0">
              <a:cs typeface="Arial" charset="0"/>
            </a:endParaRPr>
          </a:p>
        </p:txBody>
      </p:sp>
    </p:spTree>
    <p:extLst>
      <p:ext uri="{BB962C8B-B14F-4D97-AF65-F5344CB8AC3E}">
        <p14:creationId xmlns:p14="http://schemas.microsoft.com/office/powerpoint/2010/main" val="12512234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Slide Image Placeholder 1"/>
          <p:cNvSpPr>
            <a:spLocks noGrp="1" noRot="1" noChangeAspect="1"/>
          </p:cNvSpPr>
          <p:nvPr>
            <p:ph type="sldImg"/>
          </p:nvPr>
        </p:nvSpPr>
        <p:spPr bwMode="auto">
          <a:noFill/>
          <a:ln>
            <a:solidFill>
              <a:srgbClr val="000000"/>
            </a:solidFill>
            <a:miter lim="800000"/>
            <a:headEnd/>
            <a:tailEnd/>
          </a:ln>
        </p:spPr>
      </p:sp>
      <p:sp>
        <p:nvSpPr>
          <p:cNvPr id="4813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Ensure that students understand that diversity management is not the same as employment equity.</a:t>
            </a:r>
          </a:p>
        </p:txBody>
      </p:sp>
      <p:sp>
        <p:nvSpPr>
          <p:cNvPr id="4813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DC70957-6D1E-4280-B1B6-3ECA656DDCD9}" type="slidenum">
              <a:rPr lang="en-US">
                <a:cs typeface="Arial" charset="0"/>
              </a:rPr>
              <a:pPr fontAlgn="base">
                <a:spcBef>
                  <a:spcPct val="0"/>
                </a:spcBef>
                <a:spcAft>
                  <a:spcPct val="0"/>
                </a:spcAft>
                <a:defRPr/>
              </a:pPr>
              <a:t>18</a:t>
            </a:fld>
            <a:endParaRPr lang="en-US" dirty="0">
              <a:cs typeface="Arial" charset="0"/>
            </a:endParaRPr>
          </a:p>
        </p:txBody>
      </p:sp>
    </p:spTree>
    <p:extLst>
      <p:ext uri="{BB962C8B-B14F-4D97-AF65-F5344CB8AC3E}">
        <p14:creationId xmlns:p14="http://schemas.microsoft.com/office/powerpoint/2010/main" val="18473790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CA"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39C6711C-D0F7-274E-831D-215E24296183}" type="datetime1">
              <a:rPr lang="en-CA" smtClean="0"/>
              <a:t>15/05/2017</a:t>
            </a:fld>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dirty="0" smtClean="0"/>
              <a:t>Copyright © 2017 by Nelson Education Ltd.</a:t>
            </a: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B5D11296-E300-4269-AF04-B2C0DB93F360}"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623C7E1E-17D8-FD48-BB5E-0D3901211AE8}" type="datetime1">
              <a:rPr lang="en-CA" smtClean="0"/>
              <a:t>15/05/2017</a:t>
            </a:fld>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dirty="0" smtClean="0"/>
              <a:t>Copyright © 2017 by Nelson Education Ltd.</a:t>
            </a: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67F00E5A-E43C-4EB1-A635-68D004F1A890}"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CA"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FCED2D16-61B8-0E47-9A36-155ACD12045F}" type="datetime1">
              <a:rPr lang="en-CA" smtClean="0"/>
              <a:t>15/05/2017</a:t>
            </a:fld>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dirty="0" smtClean="0"/>
              <a:t>Copyright © 2017 by Nelson Education Ltd.</a:t>
            </a: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BA1F75EC-A788-43D9-8409-48BB5B2105DD}"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3" name="Content Placeholder 2"/>
          <p:cNvSpPr>
            <a:spLocks noGrp="1"/>
          </p:cNvSpPr>
          <p:nvPr>
            <p:ph idx="1"/>
          </p:nvPr>
        </p:nvSpPr>
        <p:spPr/>
        <p:txBody>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627BDEF4-12F3-684F-A60B-E160E48B1593}" type="datetime1">
              <a:rPr lang="en-CA" smtClean="0"/>
              <a:t>15/05/2017</a:t>
            </a:fld>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dirty="0" smtClean="0"/>
              <a:t>Copyright © 2017 by Nelson Education Ltd.</a:t>
            </a: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8C9BACB0-D70B-494F-841D-999EBDED3FDB}"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CA"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CA"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51350353-5A92-814B-A8DF-9AA7A35D03FF}" type="datetime1">
              <a:rPr lang="en-CA" smtClean="0"/>
              <a:t>15/05/2017</a:t>
            </a:fld>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dirty="0" smtClean="0"/>
              <a:t>Copyright © 2017 by Nelson Education Ltd.</a:t>
            </a: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DB1B0446-23B8-4123-89D0-456E57BBBB95}"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6421443D-BDE6-FB47-899B-36DC7FF67895}" type="datetime1">
              <a:rPr lang="en-CA" smtClean="0"/>
              <a:t>15/05/2017</a:t>
            </a:fld>
            <a:endParaRPr lang="en-US" dirty="0"/>
          </a:p>
        </p:txBody>
      </p:sp>
      <p:sp>
        <p:nvSpPr>
          <p:cNvPr id="6" name="Footer Placeholder 5"/>
          <p:cNvSpPr>
            <a:spLocks noGrp="1"/>
          </p:cNvSpPr>
          <p:nvPr>
            <p:ph type="ftr" sz="quarter" idx="11"/>
          </p:nvPr>
        </p:nvSpPr>
        <p:spPr/>
        <p:txBody>
          <a:bodyPr/>
          <a:lstStyle>
            <a:lvl1pPr>
              <a:defRPr/>
            </a:lvl1pPr>
          </a:lstStyle>
          <a:p>
            <a:pPr>
              <a:defRPr/>
            </a:pPr>
            <a:r>
              <a:rPr lang="en-US" dirty="0" smtClean="0"/>
              <a:t>Copyright © 2017 by Nelson Education Ltd.</a:t>
            </a:r>
            <a:endParaRPr lang="en-US" dirty="0"/>
          </a:p>
        </p:txBody>
      </p:sp>
      <p:sp>
        <p:nvSpPr>
          <p:cNvPr id="7" name="Slide Number Placeholder 6"/>
          <p:cNvSpPr>
            <a:spLocks noGrp="1"/>
          </p:cNvSpPr>
          <p:nvPr>
            <p:ph type="sldNum" sz="quarter" idx="12"/>
          </p:nvPr>
        </p:nvSpPr>
        <p:spPr/>
        <p:txBody>
          <a:bodyPr/>
          <a:lstStyle>
            <a:lvl1pPr>
              <a:defRPr/>
            </a:lvl1pPr>
          </a:lstStyle>
          <a:p>
            <a:pPr>
              <a:defRPr/>
            </a:pPr>
            <a:fld id="{FD9E4CA8-F549-4A57-9C33-90B323885042}"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CA"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F642ADF4-32BB-434C-8DC8-5860AFD02727}" type="datetime1">
              <a:rPr lang="en-CA" smtClean="0"/>
              <a:t>15/05/2017</a:t>
            </a:fld>
            <a:endParaRPr lang="en-US" dirty="0"/>
          </a:p>
        </p:txBody>
      </p:sp>
      <p:sp>
        <p:nvSpPr>
          <p:cNvPr id="8" name="Footer Placeholder 7"/>
          <p:cNvSpPr>
            <a:spLocks noGrp="1"/>
          </p:cNvSpPr>
          <p:nvPr>
            <p:ph type="ftr" sz="quarter" idx="11"/>
          </p:nvPr>
        </p:nvSpPr>
        <p:spPr/>
        <p:txBody>
          <a:bodyPr/>
          <a:lstStyle>
            <a:lvl1pPr>
              <a:defRPr/>
            </a:lvl1pPr>
          </a:lstStyle>
          <a:p>
            <a:pPr>
              <a:defRPr/>
            </a:pPr>
            <a:r>
              <a:rPr lang="en-US" dirty="0" smtClean="0"/>
              <a:t>Copyright © 2017 by Nelson Education Ltd.</a:t>
            </a:r>
            <a:endParaRPr lang="en-US" dirty="0"/>
          </a:p>
        </p:txBody>
      </p:sp>
      <p:sp>
        <p:nvSpPr>
          <p:cNvPr id="9" name="Slide Number Placeholder 8"/>
          <p:cNvSpPr>
            <a:spLocks noGrp="1"/>
          </p:cNvSpPr>
          <p:nvPr>
            <p:ph type="sldNum" sz="quarter" idx="12"/>
          </p:nvPr>
        </p:nvSpPr>
        <p:spPr/>
        <p:txBody>
          <a:bodyPr/>
          <a:lstStyle>
            <a:lvl1pPr>
              <a:defRPr/>
            </a:lvl1pPr>
          </a:lstStyle>
          <a:p>
            <a:pPr>
              <a:defRPr/>
            </a:pPr>
            <a:fld id="{FDF0D62F-464D-4643-8DB1-A6063E8AD99B}"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40B3906B-FE48-F74C-B6D0-5A1A7EE54A94}" type="datetime1">
              <a:rPr lang="en-CA" smtClean="0"/>
              <a:t>15/05/2017</a:t>
            </a:fld>
            <a:endParaRPr lang="en-US" dirty="0"/>
          </a:p>
        </p:txBody>
      </p:sp>
      <p:sp>
        <p:nvSpPr>
          <p:cNvPr id="4" name="Footer Placeholder 3"/>
          <p:cNvSpPr>
            <a:spLocks noGrp="1"/>
          </p:cNvSpPr>
          <p:nvPr>
            <p:ph type="ftr" sz="quarter" idx="11"/>
          </p:nvPr>
        </p:nvSpPr>
        <p:spPr/>
        <p:txBody>
          <a:bodyPr/>
          <a:lstStyle>
            <a:lvl1pPr>
              <a:defRPr/>
            </a:lvl1pPr>
          </a:lstStyle>
          <a:p>
            <a:pPr>
              <a:defRPr/>
            </a:pPr>
            <a:r>
              <a:rPr lang="en-US" dirty="0" smtClean="0"/>
              <a:t>Copyright © 2017 by Nelson Education Ltd.</a:t>
            </a:r>
            <a:endParaRPr lang="en-US" dirty="0"/>
          </a:p>
        </p:txBody>
      </p:sp>
      <p:sp>
        <p:nvSpPr>
          <p:cNvPr id="5" name="Slide Number Placeholder 4"/>
          <p:cNvSpPr>
            <a:spLocks noGrp="1"/>
          </p:cNvSpPr>
          <p:nvPr>
            <p:ph type="sldNum" sz="quarter" idx="12"/>
          </p:nvPr>
        </p:nvSpPr>
        <p:spPr/>
        <p:txBody>
          <a:bodyPr/>
          <a:lstStyle>
            <a:lvl1pPr>
              <a:defRPr/>
            </a:lvl1pPr>
          </a:lstStyle>
          <a:p>
            <a:pPr>
              <a:defRPr/>
            </a:pPr>
            <a:fld id="{5BF2141E-E045-47E9-B338-C651497163D1}"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8A4C7796-4DBE-EF47-BB8E-9EBB8FFF61AE}" type="datetime1">
              <a:rPr lang="en-CA" smtClean="0"/>
              <a:t>15/05/2017</a:t>
            </a:fld>
            <a:endParaRPr lang="en-US" dirty="0"/>
          </a:p>
        </p:txBody>
      </p:sp>
      <p:sp>
        <p:nvSpPr>
          <p:cNvPr id="3" name="Footer Placeholder 2"/>
          <p:cNvSpPr>
            <a:spLocks noGrp="1"/>
          </p:cNvSpPr>
          <p:nvPr>
            <p:ph type="ftr" sz="quarter" idx="11"/>
          </p:nvPr>
        </p:nvSpPr>
        <p:spPr/>
        <p:txBody>
          <a:bodyPr/>
          <a:lstStyle>
            <a:lvl1pPr>
              <a:defRPr/>
            </a:lvl1pPr>
          </a:lstStyle>
          <a:p>
            <a:pPr>
              <a:defRPr/>
            </a:pPr>
            <a:r>
              <a:rPr lang="en-US" dirty="0" smtClean="0"/>
              <a:t>Copyright © 2017 by Nelson Education Ltd.</a:t>
            </a:r>
            <a:endParaRPr lang="en-US" dirty="0"/>
          </a:p>
        </p:txBody>
      </p:sp>
      <p:sp>
        <p:nvSpPr>
          <p:cNvPr id="4" name="Slide Number Placeholder 3"/>
          <p:cNvSpPr>
            <a:spLocks noGrp="1"/>
          </p:cNvSpPr>
          <p:nvPr>
            <p:ph type="sldNum" sz="quarter" idx="12"/>
          </p:nvPr>
        </p:nvSpPr>
        <p:spPr/>
        <p:txBody>
          <a:bodyPr/>
          <a:lstStyle>
            <a:lvl1pPr>
              <a:defRPr/>
            </a:lvl1pPr>
          </a:lstStyle>
          <a:p>
            <a:pPr>
              <a:defRPr/>
            </a:pPr>
            <a:fld id="{AA08CD46-BBA3-4853-ADED-74E3E95B3CE2}"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CA"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0563AA8D-F93F-1546-AE15-0B8F724D963B}" type="datetime1">
              <a:rPr lang="en-CA" smtClean="0"/>
              <a:t>15/05/2017</a:t>
            </a:fld>
            <a:endParaRPr lang="en-US" dirty="0"/>
          </a:p>
        </p:txBody>
      </p:sp>
      <p:sp>
        <p:nvSpPr>
          <p:cNvPr id="6" name="Footer Placeholder 5"/>
          <p:cNvSpPr>
            <a:spLocks noGrp="1"/>
          </p:cNvSpPr>
          <p:nvPr>
            <p:ph type="ftr" sz="quarter" idx="11"/>
          </p:nvPr>
        </p:nvSpPr>
        <p:spPr/>
        <p:txBody>
          <a:bodyPr/>
          <a:lstStyle>
            <a:lvl1pPr>
              <a:defRPr/>
            </a:lvl1pPr>
          </a:lstStyle>
          <a:p>
            <a:pPr>
              <a:defRPr/>
            </a:pPr>
            <a:r>
              <a:rPr lang="en-US" dirty="0" smtClean="0"/>
              <a:t>Copyright © 2017 by Nelson Education Ltd.</a:t>
            </a:r>
            <a:endParaRPr lang="en-US" dirty="0"/>
          </a:p>
        </p:txBody>
      </p:sp>
      <p:sp>
        <p:nvSpPr>
          <p:cNvPr id="7" name="Slide Number Placeholder 6"/>
          <p:cNvSpPr>
            <a:spLocks noGrp="1"/>
          </p:cNvSpPr>
          <p:nvPr>
            <p:ph type="sldNum" sz="quarter" idx="12"/>
          </p:nvPr>
        </p:nvSpPr>
        <p:spPr/>
        <p:txBody>
          <a:bodyPr/>
          <a:lstStyle>
            <a:lvl1pPr>
              <a:defRPr/>
            </a:lvl1pPr>
          </a:lstStyle>
          <a:p>
            <a:pPr>
              <a:defRPr/>
            </a:pPr>
            <a:fld id="{CD039F5E-5A34-49AD-BA8E-BD839F7DAA66}"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CA"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B19DF4A5-B3BA-B048-815C-9D97AEC03EED}" type="datetime1">
              <a:rPr lang="en-CA" smtClean="0"/>
              <a:t>15/05/2017</a:t>
            </a:fld>
            <a:endParaRPr lang="en-US" dirty="0"/>
          </a:p>
        </p:txBody>
      </p:sp>
      <p:sp>
        <p:nvSpPr>
          <p:cNvPr id="6" name="Footer Placeholder 5"/>
          <p:cNvSpPr>
            <a:spLocks noGrp="1"/>
          </p:cNvSpPr>
          <p:nvPr>
            <p:ph type="ftr" sz="quarter" idx="11"/>
          </p:nvPr>
        </p:nvSpPr>
        <p:spPr/>
        <p:txBody>
          <a:bodyPr/>
          <a:lstStyle>
            <a:lvl1pPr>
              <a:defRPr/>
            </a:lvl1pPr>
          </a:lstStyle>
          <a:p>
            <a:pPr>
              <a:defRPr/>
            </a:pPr>
            <a:r>
              <a:rPr lang="en-US" dirty="0" smtClean="0"/>
              <a:t>Copyright © 2017 by Nelson Education Ltd.</a:t>
            </a:r>
            <a:endParaRPr lang="en-US" dirty="0"/>
          </a:p>
        </p:txBody>
      </p:sp>
      <p:sp>
        <p:nvSpPr>
          <p:cNvPr id="7" name="Slide Number Placeholder 6"/>
          <p:cNvSpPr>
            <a:spLocks noGrp="1"/>
          </p:cNvSpPr>
          <p:nvPr>
            <p:ph type="sldNum" sz="quarter" idx="12"/>
          </p:nvPr>
        </p:nvSpPr>
        <p:spPr/>
        <p:txBody>
          <a:bodyPr/>
          <a:lstStyle>
            <a:lvl1pPr>
              <a:defRPr/>
            </a:lvl1pPr>
          </a:lstStyle>
          <a:p>
            <a:pPr>
              <a:defRPr/>
            </a:pPr>
            <a:fld id="{F53C18E7-8C21-4ABF-AB93-1C347392A105}"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CA" smtClean="0"/>
              <a:t>Click to edit Master title style</a:t>
            </a:r>
            <a:endParaRPr lang="en-US" smtClean="0"/>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smtClean="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r>
              <a:rPr lang="en-US" dirty="0" smtClean="0"/>
              <a:t>Copyright © 2017 by Nelson Education Ltd.</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09B5ABAF-0F0F-4E32-9CB8-7061C7C1E114}"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hf hdr="0" dt="0"/>
  <p:txStyles>
    <p:titleStyle>
      <a:lvl1pPr algn="ctr" defTabSz="457200" rtl="0" eaLnBrk="0" fontAlgn="base" hangingPunct="0">
        <a:spcBef>
          <a:spcPct val="0"/>
        </a:spcBef>
        <a:spcAft>
          <a:spcPct val="0"/>
        </a:spcAft>
        <a:defRPr sz="4400" kern="1200">
          <a:solidFill>
            <a:schemeClr val="tx1"/>
          </a:solidFill>
          <a:latin typeface="+mj-lt"/>
          <a:ea typeface="+mj-ea"/>
          <a:cs typeface="+mj-cs"/>
        </a:defRPr>
      </a:lvl1pPr>
      <a:lvl2pPr algn="ctr" defTabSz="457200" rtl="0" eaLnBrk="0" fontAlgn="base" hangingPunct="0">
        <a:spcBef>
          <a:spcPct val="0"/>
        </a:spcBef>
        <a:spcAft>
          <a:spcPct val="0"/>
        </a:spcAft>
        <a:defRPr sz="4400">
          <a:solidFill>
            <a:schemeClr val="tx1"/>
          </a:solidFill>
          <a:latin typeface="Calibri" pitchFamily="34" charset="0"/>
        </a:defRPr>
      </a:lvl2pPr>
      <a:lvl3pPr algn="ctr" defTabSz="457200" rtl="0" eaLnBrk="0" fontAlgn="base" hangingPunct="0">
        <a:spcBef>
          <a:spcPct val="0"/>
        </a:spcBef>
        <a:spcAft>
          <a:spcPct val="0"/>
        </a:spcAft>
        <a:defRPr sz="4400">
          <a:solidFill>
            <a:schemeClr val="tx1"/>
          </a:solidFill>
          <a:latin typeface="Calibri" pitchFamily="34" charset="0"/>
        </a:defRPr>
      </a:lvl3pPr>
      <a:lvl4pPr algn="ctr" defTabSz="457200" rtl="0" eaLnBrk="0" fontAlgn="base" hangingPunct="0">
        <a:spcBef>
          <a:spcPct val="0"/>
        </a:spcBef>
        <a:spcAft>
          <a:spcPct val="0"/>
        </a:spcAft>
        <a:defRPr sz="4400">
          <a:solidFill>
            <a:schemeClr val="tx1"/>
          </a:solidFill>
          <a:latin typeface="Calibri" pitchFamily="34" charset="0"/>
        </a:defRPr>
      </a:lvl4pPr>
      <a:lvl5pPr algn="ctr" defTabSz="457200" rtl="0" eaLnBrk="0" fontAlgn="base" hangingPunct="0">
        <a:spcBef>
          <a:spcPct val="0"/>
        </a:spcBef>
        <a:spcAft>
          <a:spcPct val="0"/>
        </a:spcAft>
        <a:defRPr sz="4400">
          <a:solidFill>
            <a:schemeClr val="tx1"/>
          </a:solidFill>
          <a:latin typeface="Calibri" pitchFamily="34" charset="0"/>
        </a:defRPr>
      </a:lvl5pPr>
      <a:lvl6pPr marL="457200" algn="ctr" defTabSz="457200" rtl="0" fontAlgn="base">
        <a:spcBef>
          <a:spcPct val="0"/>
        </a:spcBef>
        <a:spcAft>
          <a:spcPct val="0"/>
        </a:spcAft>
        <a:defRPr sz="4400">
          <a:solidFill>
            <a:schemeClr val="tx1"/>
          </a:solidFill>
          <a:latin typeface="Calibri" pitchFamily="34" charset="0"/>
        </a:defRPr>
      </a:lvl6pPr>
      <a:lvl7pPr marL="914400" algn="ctr" defTabSz="457200" rtl="0" fontAlgn="base">
        <a:spcBef>
          <a:spcPct val="0"/>
        </a:spcBef>
        <a:spcAft>
          <a:spcPct val="0"/>
        </a:spcAft>
        <a:defRPr sz="4400">
          <a:solidFill>
            <a:schemeClr val="tx1"/>
          </a:solidFill>
          <a:latin typeface="Calibri" pitchFamily="34" charset="0"/>
        </a:defRPr>
      </a:lvl7pPr>
      <a:lvl8pPr marL="1371600" algn="ctr" defTabSz="457200" rtl="0" fontAlgn="base">
        <a:spcBef>
          <a:spcPct val="0"/>
        </a:spcBef>
        <a:spcAft>
          <a:spcPct val="0"/>
        </a:spcAft>
        <a:defRPr sz="4400">
          <a:solidFill>
            <a:schemeClr val="tx1"/>
          </a:solidFill>
          <a:latin typeface="Calibri" pitchFamily="34" charset="0"/>
        </a:defRPr>
      </a:lvl8pPr>
      <a:lvl9pPr marL="1828800" algn="ctr" defTabSz="457200" rtl="0" fontAlgn="base">
        <a:spcBef>
          <a:spcPct val="0"/>
        </a:spcBef>
        <a:spcAft>
          <a:spcPct val="0"/>
        </a:spcAft>
        <a:defRPr sz="4400">
          <a:solidFill>
            <a:schemeClr val="tx1"/>
          </a:solidFill>
          <a:latin typeface="Calibri" pitchFamily="34" charset="0"/>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1"/>
          <p:cNvSpPr>
            <a:spLocks noGrp="1"/>
          </p:cNvSpPr>
          <p:nvPr>
            <p:ph type="ctrTitle"/>
          </p:nvPr>
        </p:nvSpPr>
        <p:spPr>
          <a:xfrm>
            <a:off x="685800" y="1789113"/>
            <a:ext cx="7772400" cy="1470025"/>
          </a:xfrm>
        </p:spPr>
        <p:txBody>
          <a:bodyPr/>
          <a:lstStyle/>
          <a:p>
            <a:pPr eaLnBrk="1" hangingPunct="1"/>
            <a:r>
              <a:rPr lang="en-US" dirty="0" smtClean="0"/>
              <a:t>CHAPTER 2</a:t>
            </a:r>
          </a:p>
        </p:txBody>
      </p:sp>
      <p:sp>
        <p:nvSpPr>
          <p:cNvPr id="3" name="Subtitle 2"/>
          <p:cNvSpPr>
            <a:spLocks noGrp="1"/>
          </p:cNvSpPr>
          <p:nvPr>
            <p:ph type="subTitle" idx="1"/>
          </p:nvPr>
        </p:nvSpPr>
        <p:spPr>
          <a:xfrm>
            <a:off x="1371600" y="3530600"/>
            <a:ext cx="6400800" cy="1752600"/>
          </a:xfrm>
        </p:spPr>
        <p:txBody>
          <a:bodyPr rtlCol="0">
            <a:normAutofit/>
          </a:bodyPr>
          <a:lstStyle/>
          <a:p>
            <a:pPr eaLnBrk="1" fontAlgn="auto" hangingPunct="1">
              <a:spcAft>
                <a:spcPts val="0"/>
              </a:spcAft>
              <a:defRPr/>
            </a:pPr>
            <a:r>
              <a:rPr lang="en-CA" dirty="0"/>
              <a:t>Operating within the Legal Framework</a:t>
            </a:r>
            <a:endParaRPr lang="en-US" dirty="0"/>
          </a:p>
        </p:txBody>
      </p:sp>
      <p:sp>
        <p:nvSpPr>
          <p:cNvPr id="5" name="Slide Number Placeholder 4"/>
          <p:cNvSpPr>
            <a:spLocks noGrp="1"/>
          </p:cNvSpPr>
          <p:nvPr>
            <p:ph type="sldNum" sz="quarter" idx="12"/>
          </p:nvPr>
        </p:nvSpPr>
        <p:spPr/>
        <p:txBody>
          <a:bodyPr/>
          <a:lstStyle/>
          <a:p>
            <a:pPr>
              <a:defRPr/>
            </a:pPr>
            <a:fld id="{F1540085-26B2-48A1-9467-D46197C349B6}" type="slidenum">
              <a:rPr lang="en-US"/>
              <a:pPr>
                <a:defRPr/>
              </a:pPr>
              <a:t>1</a:t>
            </a:fld>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idx="4294967295"/>
          </p:nvPr>
        </p:nvSpPr>
        <p:spPr/>
        <p:txBody>
          <a:bodyPr/>
          <a:lstStyle/>
          <a:p>
            <a:pPr eaLnBrk="1" hangingPunct="1"/>
            <a:r>
              <a:rPr lang="en-US" dirty="0" smtClean="0"/>
              <a:t>HARASSMENT</a:t>
            </a:r>
          </a:p>
        </p:txBody>
      </p:sp>
      <p:sp>
        <p:nvSpPr>
          <p:cNvPr id="31747" name="Rectangle 3"/>
          <p:cNvSpPr>
            <a:spLocks noGrp="1" noChangeArrowheads="1"/>
          </p:cNvSpPr>
          <p:nvPr>
            <p:ph type="body" idx="4294967295"/>
          </p:nvPr>
        </p:nvSpPr>
        <p:spPr/>
        <p:txBody>
          <a:bodyPr/>
          <a:lstStyle/>
          <a:p>
            <a:pPr eaLnBrk="1" hangingPunct="1"/>
            <a:r>
              <a:rPr lang="en-US" sz="3600" dirty="0" smtClean="0"/>
              <a:t>Workplace behaviour and actions</a:t>
            </a:r>
          </a:p>
          <a:p>
            <a:pPr eaLnBrk="1" hangingPunct="1"/>
            <a:r>
              <a:rPr lang="en-US" sz="3600" dirty="0" smtClean="0"/>
              <a:t>Concept of </a:t>
            </a:r>
            <a:r>
              <a:rPr lang="ja-JP" altLang="en-US" sz="3600" smtClean="0"/>
              <a:t>“</a:t>
            </a:r>
            <a:r>
              <a:rPr lang="en-US" sz="3600" dirty="0" smtClean="0"/>
              <a:t>reasonable person</a:t>
            </a:r>
            <a:r>
              <a:rPr lang="ja-JP" altLang="en-US" sz="3600" smtClean="0"/>
              <a:t>”</a:t>
            </a:r>
            <a:endParaRPr lang="en-US" sz="3600" dirty="0" smtClean="0"/>
          </a:p>
          <a:p>
            <a:pPr eaLnBrk="1" hangingPunct="1"/>
            <a:r>
              <a:rPr lang="en-US" sz="3600" dirty="0" smtClean="0"/>
              <a:t>Development of policies and procedures to prevent and deal with any complaints of harassment</a:t>
            </a:r>
          </a:p>
        </p:txBody>
      </p:sp>
      <p:sp>
        <p:nvSpPr>
          <p:cNvPr id="2" name="Slide Number Placeholder 1"/>
          <p:cNvSpPr>
            <a:spLocks noGrp="1"/>
          </p:cNvSpPr>
          <p:nvPr>
            <p:ph type="sldNum" sz="quarter" idx="12"/>
          </p:nvPr>
        </p:nvSpPr>
        <p:spPr/>
        <p:txBody>
          <a:bodyPr/>
          <a:lstStyle/>
          <a:p>
            <a:pPr>
              <a:defRPr/>
            </a:pPr>
            <a:fld id="{54569F0D-92B6-4B22-857D-9460C6A5D991}" type="slidenum">
              <a:rPr lang="en-US"/>
              <a:pPr>
                <a:defRPr/>
              </a:pPr>
              <a:t>10</a:t>
            </a:fld>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idx="4294967295"/>
          </p:nvPr>
        </p:nvSpPr>
        <p:spPr/>
        <p:txBody>
          <a:bodyPr/>
          <a:lstStyle/>
          <a:p>
            <a:pPr eaLnBrk="1" hangingPunct="1"/>
            <a:r>
              <a:rPr lang="en-US" dirty="0" smtClean="0"/>
              <a:t>ENFORCEMENT OF HUMAN RIGHTS LEGISLATION</a:t>
            </a:r>
          </a:p>
        </p:txBody>
      </p:sp>
      <p:sp>
        <p:nvSpPr>
          <p:cNvPr id="33795" name="Rectangle 3"/>
          <p:cNvSpPr>
            <a:spLocks noGrp="1" noChangeArrowheads="1"/>
          </p:cNvSpPr>
          <p:nvPr>
            <p:ph type="body" idx="4294967295"/>
          </p:nvPr>
        </p:nvSpPr>
        <p:spPr>
          <a:xfrm>
            <a:off x="755650" y="1673225"/>
            <a:ext cx="7874000" cy="4270375"/>
          </a:xfrm>
        </p:spPr>
        <p:txBody>
          <a:bodyPr/>
          <a:lstStyle/>
          <a:p>
            <a:pPr eaLnBrk="1" hangingPunct="1">
              <a:lnSpc>
                <a:spcPct val="90000"/>
              </a:lnSpc>
            </a:pPr>
            <a:r>
              <a:rPr lang="en-US" sz="3600" dirty="0" smtClean="0"/>
              <a:t>Complaint-driven</a:t>
            </a:r>
          </a:p>
          <a:p>
            <a:pPr eaLnBrk="1" hangingPunct="1">
              <a:lnSpc>
                <a:spcPct val="90000"/>
              </a:lnSpc>
            </a:pPr>
            <a:r>
              <a:rPr lang="en-US" sz="3600" dirty="0" smtClean="0"/>
              <a:t>Investigation</a:t>
            </a:r>
          </a:p>
          <a:p>
            <a:pPr eaLnBrk="1" hangingPunct="1">
              <a:lnSpc>
                <a:spcPct val="90000"/>
              </a:lnSpc>
            </a:pPr>
            <a:r>
              <a:rPr lang="en-US" sz="3600" dirty="0" smtClean="0"/>
              <a:t>Determination of reasonable cause </a:t>
            </a:r>
            <a:br>
              <a:rPr lang="en-US" sz="3600" dirty="0" smtClean="0"/>
            </a:br>
            <a:r>
              <a:rPr lang="en-US" sz="3600" dirty="0" smtClean="0"/>
              <a:t>or not</a:t>
            </a:r>
          </a:p>
          <a:p>
            <a:pPr eaLnBrk="1" hangingPunct="1">
              <a:lnSpc>
                <a:spcPct val="90000"/>
              </a:lnSpc>
            </a:pPr>
            <a:r>
              <a:rPr lang="en-US" sz="3600" dirty="0" smtClean="0"/>
              <a:t>Resolution/reconciliation</a:t>
            </a:r>
          </a:p>
          <a:p>
            <a:pPr eaLnBrk="1" hangingPunct="1">
              <a:lnSpc>
                <a:spcPct val="90000"/>
              </a:lnSpc>
            </a:pPr>
            <a:r>
              <a:rPr lang="en-US" sz="3600" dirty="0" smtClean="0"/>
              <a:t>Decision</a:t>
            </a:r>
          </a:p>
          <a:p>
            <a:pPr eaLnBrk="1" hangingPunct="1">
              <a:lnSpc>
                <a:spcPct val="90000"/>
              </a:lnSpc>
            </a:pPr>
            <a:r>
              <a:rPr lang="en-US" sz="3600" dirty="0" smtClean="0"/>
              <a:t>Acceptance or appeal</a:t>
            </a:r>
          </a:p>
        </p:txBody>
      </p:sp>
      <p:sp>
        <p:nvSpPr>
          <p:cNvPr id="2" name="Slide Number Placeholder 1"/>
          <p:cNvSpPr>
            <a:spLocks noGrp="1"/>
          </p:cNvSpPr>
          <p:nvPr>
            <p:ph type="sldNum" sz="quarter" idx="12"/>
          </p:nvPr>
        </p:nvSpPr>
        <p:spPr/>
        <p:txBody>
          <a:bodyPr/>
          <a:lstStyle/>
          <a:p>
            <a:pPr>
              <a:defRPr/>
            </a:pPr>
            <a:fld id="{6376A40D-1171-4DF7-812E-6462D1D79F03}" type="slidenum">
              <a:rPr lang="en-US"/>
              <a:pPr>
                <a:defRPr/>
              </a:pPr>
              <a:t>11</a:t>
            </a:fld>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idx="4294967295"/>
          </p:nvPr>
        </p:nvSpPr>
        <p:spPr>
          <a:xfrm>
            <a:off x="754063" y="742950"/>
            <a:ext cx="7875587" cy="774700"/>
          </a:xfrm>
        </p:spPr>
        <p:txBody>
          <a:bodyPr/>
          <a:lstStyle/>
          <a:p>
            <a:pPr eaLnBrk="1" hangingPunct="1"/>
            <a:r>
              <a:rPr lang="en-US" dirty="0" smtClean="0"/>
              <a:t>EMPLOYMENT STANDARDS</a:t>
            </a:r>
          </a:p>
        </p:txBody>
      </p:sp>
      <p:sp>
        <p:nvSpPr>
          <p:cNvPr id="35843" name="Rectangle 3"/>
          <p:cNvSpPr>
            <a:spLocks noGrp="1" noChangeArrowheads="1"/>
          </p:cNvSpPr>
          <p:nvPr>
            <p:ph type="body" idx="4294967295"/>
          </p:nvPr>
        </p:nvSpPr>
        <p:spPr>
          <a:xfrm>
            <a:off x="755650" y="1517650"/>
            <a:ext cx="7874000" cy="4838700"/>
          </a:xfrm>
        </p:spPr>
        <p:txBody>
          <a:bodyPr/>
          <a:lstStyle/>
          <a:p>
            <a:pPr eaLnBrk="1" hangingPunct="1">
              <a:lnSpc>
                <a:spcPct val="90000"/>
              </a:lnSpc>
            </a:pPr>
            <a:r>
              <a:rPr lang="en-US" dirty="0" smtClean="0"/>
              <a:t>Minimum obligations of employers</a:t>
            </a:r>
          </a:p>
          <a:p>
            <a:pPr eaLnBrk="1" hangingPunct="1">
              <a:lnSpc>
                <a:spcPct val="90000"/>
              </a:lnSpc>
            </a:pPr>
            <a:r>
              <a:rPr lang="en-US" dirty="0" smtClean="0"/>
              <a:t>Typically reflects views of government in relation to social policy</a:t>
            </a:r>
          </a:p>
          <a:p>
            <a:pPr eaLnBrk="1" hangingPunct="1">
              <a:lnSpc>
                <a:spcPct val="90000"/>
              </a:lnSpc>
            </a:pPr>
            <a:r>
              <a:rPr lang="en-US" dirty="0" smtClean="0"/>
              <a:t>Covers such rights as:</a:t>
            </a:r>
          </a:p>
          <a:p>
            <a:pPr lvl="1" eaLnBrk="1" hangingPunct="1">
              <a:lnSpc>
                <a:spcPct val="90000"/>
              </a:lnSpc>
            </a:pPr>
            <a:r>
              <a:rPr lang="en-US" sz="2400" dirty="0" smtClean="0"/>
              <a:t>Hours of work</a:t>
            </a:r>
          </a:p>
          <a:p>
            <a:pPr lvl="1" eaLnBrk="1" hangingPunct="1">
              <a:lnSpc>
                <a:spcPct val="90000"/>
              </a:lnSpc>
            </a:pPr>
            <a:r>
              <a:rPr lang="en-US" sz="2400" dirty="0" smtClean="0"/>
              <a:t>Overtime pay</a:t>
            </a:r>
          </a:p>
          <a:p>
            <a:pPr lvl="1" eaLnBrk="1" hangingPunct="1">
              <a:lnSpc>
                <a:spcPct val="90000"/>
              </a:lnSpc>
            </a:pPr>
            <a:r>
              <a:rPr lang="en-US" sz="2400" dirty="0" smtClean="0"/>
              <a:t>Vacation pay</a:t>
            </a:r>
          </a:p>
          <a:p>
            <a:pPr eaLnBrk="1" hangingPunct="1">
              <a:lnSpc>
                <a:spcPct val="90000"/>
              </a:lnSpc>
            </a:pPr>
            <a:r>
              <a:rPr lang="en-US" dirty="0" smtClean="0"/>
              <a:t>Administered by agency or commission that both interprets and enforces legislation</a:t>
            </a:r>
          </a:p>
        </p:txBody>
      </p:sp>
      <p:sp>
        <p:nvSpPr>
          <p:cNvPr id="2" name="Slide Number Placeholder 1"/>
          <p:cNvSpPr>
            <a:spLocks noGrp="1"/>
          </p:cNvSpPr>
          <p:nvPr>
            <p:ph type="sldNum" sz="quarter" idx="12"/>
          </p:nvPr>
        </p:nvSpPr>
        <p:spPr/>
        <p:txBody>
          <a:bodyPr/>
          <a:lstStyle/>
          <a:p>
            <a:pPr>
              <a:defRPr/>
            </a:pPr>
            <a:fld id="{145D0444-5029-4021-9C82-46F908902CDE}" type="slidenum">
              <a:rPr lang="en-US"/>
              <a:pPr>
                <a:defRPr/>
              </a:pPr>
              <a:t>12</a:t>
            </a:fld>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idx="4294967295"/>
          </p:nvPr>
        </p:nvSpPr>
        <p:spPr>
          <a:xfrm>
            <a:off x="457200" y="692150"/>
            <a:ext cx="8229600" cy="1143000"/>
          </a:xfrm>
        </p:spPr>
        <p:txBody>
          <a:bodyPr/>
          <a:lstStyle/>
          <a:p>
            <a:pPr eaLnBrk="1" hangingPunct="1"/>
            <a:r>
              <a:rPr lang="en-US" dirty="0" smtClean="0"/>
              <a:t>LABOUR RELATIONS LEGISLATION</a:t>
            </a:r>
          </a:p>
        </p:txBody>
      </p:sp>
      <p:sp>
        <p:nvSpPr>
          <p:cNvPr id="37891" name="Rectangle 3"/>
          <p:cNvSpPr>
            <a:spLocks noGrp="1" noChangeArrowheads="1"/>
          </p:cNvSpPr>
          <p:nvPr>
            <p:ph type="body" idx="4294967295"/>
          </p:nvPr>
        </p:nvSpPr>
        <p:spPr>
          <a:xfrm>
            <a:off x="755650" y="1835150"/>
            <a:ext cx="7874000" cy="3879850"/>
          </a:xfrm>
        </p:spPr>
        <p:txBody>
          <a:bodyPr/>
          <a:lstStyle/>
          <a:p>
            <a:pPr eaLnBrk="1" hangingPunct="1"/>
            <a:r>
              <a:rPr lang="en-US" sz="3600" dirty="0" smtClean="0"/>
              <a:t>Governs processes and procedures between trade unions and employers</a:t>
            </a:r>
          </a:p>
          <a:p>
            <a:pPr eaLnBrk="1" hangingPunct="1"/>
            <a:r>
              <a:rPr lang="en-US" sz="3600" dirty="0" smtClean="0"/>
              <a:t>Administered through a labour relations board</a:t>
            </a:r>
          </a:p>
          <a:p>
            <a:pPr lvl="1" eaLnBrk="1" hangingPunct="1"/>
            <a:endParaRPr lang="en-US" dirty="0" smtClean="0"/>
          </a:p>
        </p:txBody>
      </p:sp>
      <p:sp>
        <p:nvSpPr>
          <p:cNvPr id="2" name="Slide Number Placeholder 1"/>
          <p:cNvSpPr>
            <a:spLocks noGrp="1"/>
          </p:cNvSpPr>
          <p:nvPr>
            <p:ph type="sldNum" sz="quarter" idx="12"/>
          </p:nvPr>
        </p:nvSpPr>
        <p:spPr/>
        <p:txBody>
          <a:bodyPr/>
          <a:lstStyle/>
          <a:p>
            <a:pPr>
              <a:defRPr/>
            </a:pPr>
            <a:fld id="{A00C38D3-609D-41A1-862F-63512C768F13}" type="slidenum">
              <a:rPr lang="en-US"/>
              <a:pPr>
                <a:defRPr/>
              </a:pPr>
              <a:t>13</a:t>
            </a:fld>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idx="4294967295"/>
          </p:nvPr>
        </p:nvSpPr>
        <p:spPr>
          <a:xfrm>
            <a:off x="754063" y="852488"/>
            <a:ext cx="7883525" cy="1135062"/>
          </a:xfrm>
        </p:spPr>
        <p:txBody>
          <a:bodyPr/>
          <a:lstStyle/>
          <a:p>
            <a:pPr eaLnBrk="1" hangingPunct="1"/>
            <a:r>
              <a:rPr lang="en-US" dirty="0" smtClean="0"/>
              <a:t>HEALTH AND SAFETY LEGISLATION AND</a:t>
            </a:r>
            <a:br>
              <a:rPr lang="en-US" dirty="0" smtClean="0"/>
            </a:br>
            <a:r>
              <a:rPr lang="en-US" dirty="0" smtClean="0"/>
              <a:t>WORKERS</a:t>
            </a:r>
            <a:r>
              <a:rPr lang="ja-JP" altLang="en-US" smtClean="0"/>
              <a:t>’</a:t>
            </a:r>
            <a:r>
              <a:rPr lang="en-US" dirty="0" smtClean="0"/>
              <a:t> COMPENSATION</a:t>
            </a:r>
          </a:p>
        </p:txBody>
      </p:sp>
      <p:sp>
        <p:nvSpPr>
          <p:cNvPr id="39939" name="Rectangle 3"/>
          <p:cNvSpPr>
            <a:spLocks noGrp="1" noChangeArrowheads="1"/>
          </p:cNvSpPr>
          <p:nvPr>
            <p:ph type="body" idx="4294967295"/>
          </p:nvPr>
        </p:nvSpPr>
        <p:spPr>
          <a:xfrm>
            <a:off x="763588" y="2730500"/>
            <a:ext cx="7874000" cy="3276600"/>
          </a:xfrm>
        </p:spPr>
        <p:txBody>
          <a:bodyPr/>
          <a:lstStyle/>
          <a:p>
            <a:pPr eaLnBrk="1" hangingPunct="1"/>
            <a:r>
              <a:rPr lang="en-US" sz="3600" dirty="0" smtClean="0"/>
              <a:t>Governs employer responsibility for healthy and safe workplace</a:t>
            </a:r>
          </a:p>
          <a:p>
            <a:pPr eaLnBrk="1" hangingPunct="1"/>
            <a:r>
              <a:rPr lang="en-US" sz="3600" dirty="0" smtClean="0"/>
              <a:t>Administered through government agency</a:t>
            </a:r>
          </a:p>
          <a:p>
            <a:pPr eaLnBrk="1" hangingPunct="1"/>
            <a:r>
              <a:rPr lang="en-US" sz="3600" dirty="0" smtClean="0"/>
              <a:t>Provides monetary payment to employees if injured on the job</a:t>
            </a:r>
          </a:p>
        </p:txBody>
      </p:sp>
      <p:sp>
        <p:nvSpPr>
          <p:cNvPr id="2" name="Slide Number Placeholder 1"/>
          <p:cNvSpPr>
            <a:spLocks noGrp="1"/>
          </p:cNvSpPr>
          <p:nvPr>
            <p:ph type="sldNum" sz="quarter" idx="12"/>
          </p:nvPr>
        </p:nvSpPr>
        <p:spPr/>
        <p:txBody>
          <a:bodyPr/>
          <a:lstStyle/>
          <a:p>
            <a:pPr>
              <a:defRPr/>
            </a:pPr>
            <a:fld id="{37EA7EF3-5CB4-4CE2-8443-985A60E6F458}" type="slidenum">
              <a:rPr lang="en-US"/>
              <a:pPr>
                <a:defRPr/>
              </a:pPr>
              <a:t>14</a:t>
            </a:fld>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idx="4294967295"/>
          </p:nvPr>
        </p:nvSpPr>
        <p:spPr>
          <a:xfrm>
            <a:off x="457200" y="331788"/>
            <a:ext cx="8229600" cy="1143000"/>
          </a:xfrm>
        </p:spPr>
        <p:txBody>
          <a:bodyPr/>
          <a:lstStyle/>
          <a:p>
            <a:pPr eaLnBrk="1" hangingPunct="1"/>
            <a:r>
              <a:rPr lang="en-US" dirty="0" smtClean="0"/>
              <a:t>EMPLOYMENT EQUITY</a:t>
            </a:r>
          </a:p>
        </p:txBody>
      </p:sp>
      <p:sp>
        <p:nvSpPr>
          <p:cNvPr id="41987" name="Rectangle 3"/>
          <p:cNvSpPr>
            <a:spLocks noGrp="1" noChangeArrowheads="1"/>
          </p:cNvSpPr>
          <p:nvPr>
            <p:ph type="body" idx="4294967295"/>
          </p:nvPr>
        </p:nvSpPr>
        <p:spPr>
          <a:xfrm>
            <a:off x="533400" y="1331913"/>
            <a:ext cx="8094663" cy="4687887"/>
          </a:xfrm>
        </p:spPr>
        <p:txBody>
          <a:bodyPr/>
          <a:lstStyle/>
          <a:p>
            <a:pPr eaLnBrk="1" hangingPunct="1">
              <a:lnSpc>
                <a:spcPct val="90000"/>
              </a:lnSpc>
            </a:pPr>
            <a:r>
              <a:rPr lang="en-US" dirty="0" smtClean="0"/>
              <a:t>Employment of individuals in a fair and unbiased manner</a:t>
            </a:r>
          </a:p>
          <a:p>
            <a:pPr eaLnBrk="1" hangingPunct="1">
              <a:lnSpc>
                <a:spcPct val="90000"/>
              </a:lnSpc>
            </a:pPr>
            <a:r>
              <a:rPr lang="en-US" dirty="0" smtClean="0"/>
              <a:t>Legislation that focuses on certain groups that have been historically disadvantaged</a:t>
            </a:r>
            <a:r>
              <a:rPr lang="en-US" dirty="0" smtClean="0">
                <a:cs typeface="Tahoma" pitchFamily="34" charset="0"/>
              </a:rPr>
              <a:t>—</a:t>
            </a:r>
            <a:r>
              <a:rPr lang="en-US" dirty="0" smtClean="0"/>
              <a:t>excludes certain groups</a:t>
            </a:r>
          </a:p>
          <a:p>
            <a:pPr lvl="1" eaLnBrk="1" hangingPunct="1">
              <a:lnSpc>
                <a:spcPct val="90000"/>
              </a:lnSpc>
            </a:pPr>
            <a:r>
              <a:rPr lang="en-US" dirty="0" smtClean="0"/>
              <a:t>Women</a:t>
            </a:r>
          </a:p>
          <a:p>
            <a:pPr lvl="1" eaLnBrk="1" hangingPunct="1">
              <a:lnSpc>
                <a:spcPct val="90000"/>
              </a:lnSpc>
            </a:pPr>
            <a:r>
              <a:rPr lang="en-US" dirty="0" smtClean="0"/>
              <a:t>Visible minorities</a:t>
            </a:r>
          </a:p>
          <a:p>
            <a:pPr lvl="1" eaLnBrk="1" hangingPunct="1">
              <a:lnSpc>
                <a:spcPct val="90000"/>
              </a:lnSpc>
            </a:pPr>
            <a:r>
              <a:rPr lang="en-US" dirty="0" smtClean="0"/>
              <a:t>Aboriginal people</a:t>
            </a:r>
          </a:p>
          <a:p>
            <a:pPr lvl="1" eaLnBrk="1" hangingPunct="1">
              <a:lnSpc>
                <a:spcPct val="90000"/>
              </a:lnSpc>
            </a:pPr>
            <a:r>
              <a:rPr lang="en-US" dirty="0" smtClean="0"/>
              <a:t>People with disabilities</a:t>
            </a:r>
          </a:p>
          <a:p>
            <a:pPr lvl="1" eaLnBrk="1" hangingPunct="1">
              <a:lnSpc>
                <a:spcPct val="90000"/>
              </a:lnSpc>
            </a:pPr>
            <a:endParaRPr lang="en-US" sz="2000" dirty="0" smtClean="0"/>
          </a:p>
        </p:txBody>
      </p:sp>
      <p:sp>
        <p:nvSpPr>
          <p:cNvPr id="2" name="Slide Number Placeholder 1"/>
          <p:cNvSpPr>
            <a:spLocks noGrp="1"/>
          </p:cNvSpPr>
          <p:nvPr>
            <p:ph type="sldNum" sz="quarter" idx="12"/>
          </p:nvPr>
        </p:nvSpPr>
        <p:spPr/>
        <p:txBody>
          <a:bodyPr/>
          <a:lstStyle/>
          <a:p>
            <a:pPr>
              <a:defRPr/>
            </a:pPr>
            <a:fld id="{309640D2-458F-4501-B35C-A1DD0B516A40}" type="slidenum">
              <a:rPr lang="en-US"/>
              <a:pPr>
                <a:defRPr/>
              </a:pPr>
              <a:t>15</a:t>
            </a:fld>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idx="4294967295"/>
          </p:nvPr>
        </p:nvSpPr>
        <p:spPr/>
        <p:txBody>
          <a:bodyPr/>
          <a:lstStyle/>
          <a:p>
            <a:pPr eaLnBrk="1" hangingPunct="1"/>
            <a:r>
              <a:rPr lang="en-US" dirty="0" smtClean="0"/>
              <a:t>SYSTEMIC DISCRIMINATION </a:t>
            </a:r>
          </a:p>
        </p:txBody>
      </p:sp>
      <p:sp>
        <p:nvSpPr>
          <p:cNvPr id="44035" name="Rectangle 3"/>
          <p:cNvSpPr>
            <a:spLocks noGrp="1" noChangeArrowheads="1"/>
          </p:cNvSpPr>
          <p:nvPr>
            <p:ph type="body" idx="4294967295"/>
          </p:nvPr>
        </p:nvSpPr>
        <p:spPr/>
        <p:txBody>
          <a:bodyPr/>
          <a:lstStyle/>
          <a:p>
            <a:pPr eaLnBrk="1" hangingPunct="1"/>
            <a:r>
              <a:rPr lang="en-US" sz="3600" dirty="0" smtClean="0"/>
              <a:t>Hidden employment barriers</a:t>
            </a:r>
          </a:p>
          <a:p>
            <a:pPr eaLnBrk="1" hangingPunct="1"/>
            <a:r>
              <a:rPr lang="en-US" sz="3600" dirty="0" smtClean="0"/>
              <a:t>Can result in inequities if individuals discouraged based on their membership in certain groups</a:t>
            </a:r>
          </a:p>
          <a:p>
            <a:pPr eaLnBrk="1" hangingPunct="1"/>
            <a:r>
              <a:rPr lang="en-US" sz="3600" dirty="0" smtClean="0"/>
              <a:t>Examples include inflated job requirements or recruiting only close friends</a:t>
            </a:r>
          </a:p>
        </p:txBody>
      </p:sp>
      <p:sp>
        <p:nvSpPr>
          <p:cNvPr id="2" name="Slide Number Placeholder 1"/>
          <p:cNvSpPr>
            <a:spLocks noGrp="1"/>
          </p:cNvSpPr>
          <p:nvPr>
            <p:ph type="sldNum" sz="quarter" idx="12"/>
          </p:nvPr>
        </p:nvSpPr>
        <p:spPr/>
        <p:txBody>
          <a:bodyPr/>
          <a:lstStyle/>
          <a:p>
            <a:pPr>
              <a:defRPr/>
            </a:pPr>
            <a:fld id="{2C02459A-C1DB-42E8-9DD2-374021510FBD}" type="slidenum">
              <a:rPr lang="en-US"/>
              <a:pPr>
                <a:defRPr/>
              </a:pPr>
              <a:t>16</a:t>
            </a:fld>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idx="4294967295"/>
          </p:nvPr>
        </p:nvSpPr>
        <p:spPr>
          <a:xfrm>
            <a:off x="457200" y="457200"/>
            <a:ext cx="8229600" cy="1143000"/>
          </a:xfrm>
        </p:spPr>
        <p:txBody>
          <a:bodyPr/>
          <a:lstStyle/>
          <a:p>
            <a:pPr eaLnBrk="1" hangingPunct="1"/>
            <a:r>
              <a:rPr lang="en-US" dirty="0" smtClean="0"/>
              <a:t>PAY EQUITY</a:t>
            </a:r>
          </a:p>
        </p:txBody>
      </p:sp>
      <p:sp>
        <p:nvSpPr>
          <p:cNvPr id="46083" name="Rectangle 3"/>
          <p:cNvSpPr>
            <a:spLocks noGrp="1" noChangeArrowheads="1"/>
          </p:cNvSpPr>
          <p:nvPr>
            <p:ph type="body" idx="4294967295"/>
          </p:nvPr>
        </p:nvSpPr>
        <p:spPr>
          <a:xfrm>
            <a:off x="457200" y="1739900"/>
            <a:ext cx="8229600" cy="4146550"/>
          </a:xfrm>
        </p:spPr>
        <p:txBody>
          <a:bodyPr/>
          <a:lstStyle/>
          <a:p>
            <a:pPr eaLnBrk="1" hangingPunct="1"/>
            <a:r>
              <a:rPr lang="en-US" sz="3600" dirty="0" smtClean="0"/>
              <a:t>Federal legislation that applies to federally regulated companies</a:t>
            </a:r>
          </a:p>
          <a:p>
            <a:pPr eaLnBrk="1" hangingPunct="1"/>
            <a:r>
              <a:rPr lang="ja-JP" altLang="en-US" sz="3600" smtClean="0"/>
              <a:t>“</a:t>
            </a:r>
            <a:r>
              <a:rPr lang="en-US" sz="3600" dirty="0" smtClean="0"/>
              <a:t>Pay for work of equal value</a:t>
            </a:r>
            <a:r>
              <a:rPr lang="ja-JP" altLang="en-US" sz="3600" smtClean="0"/>
              <a:t>”</a:t>
            </a:r>
            <a:endParaRPr lang="en-US" sz="3600" dirty="0" smtClean="0"/>
          </a:p>
          <a:p>
            <a:pPr eaLnBrk="1" hangingPunct="1"/>
            <a:r>
              <a:rPr lang="en-US" sz="3600" dirty="0" smtClean="0"/>
              <a:t>Difficulty in determining </a:t>
            </a:r>
            <a:r>
              <a:rPr lang="ja-JP" altLang="en-US" sz="3600" smtClean="0"/>
              <a:t>“</a:t>
            </a:r>
            <a:r>
              <a:rPr lang="en-US" sz="3600" dirty="0" smtClean="0"/>
              <a:t>equal value</a:t>
            </a:r>
            <a:r>
              <a:rPr lang="ja-JP" altLang="en-US" sz="3600" smtClean="0"/>
              <a:t>”</a:t>
            </a:r>
            <a:r>
              <a:rPr lang="en-US" sz="3600" dirty="0" smtClean="0"/>
              <a:t> for dissimilar jobs</a:t>
            </a:r>
          </a:p>
        </p:txBody>
      </p:sp>
      <p:sp>
        <p:nvSpPr>
          <p:cNvPr id="2" name="Slide Number Placeholder 1"/>
          <p:cNvSpPr>
            <a:spLocks noGrp="1"/>
          </p:cNvSpPr>
          <p:nvPr>
            <p:ph type="sldNum" sz="quarter" idx="12"/>
          </p:nvPr>
        </p:nvSpPr>
        <p:spPr/>
        <p:txBody>
          <a:bodyPr/>
          <a:lstStyle/>
          <a:p>
            <a:pPr>
              <a:defRPr/>
            </a:pPr>
            <a:fld id="{FCC00233-FB6D-4F10-B14A-21F387616A33}" type="slidenum">
              <a:rPr lang="en-US"/>
              <a:pPr>
                <a:defRPr/>
              </a:pPr>
              <a:t>17</a:t>
            </a:fld>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idx="4294967295"/>
          </p:nvPr>
        </p:nvSpPr>
        <p:spPr/>
        <p:txBody>
          <a:bodyPr/>
          <a:lstStyle/>
          <a:p>
            <a:pPr eaLnBrk="1" hangingPunct="1"/>
            <a:r>
              <a:rPr lang="en-US" dirty="0" smtClean="0"/>
              <a:t>DIVERSITY MANAGEMENT</a:t>
            </a:r>
          </a:p>
        </p:txBody>
      </p:sp>
      <p:sp>
        <p:nvSpPr>
          <p:cNvPr id="47107" name="Rectangle 3"/>
          <p:cNvSpPr>
            <a:spLocks noGrp="1" noChangeArrowheads="1"/>
          </p:cNvSpPr>
          <p:nvPr>
            <p:ph type="body" idx="4294967295"/>
          </p:nvPr>
        </p:nvSpPr>
        <p:spPr>
          <a:xfrm>
            <a:off x="754063" y="1301750"/>
            <a:ext cx="7874000" cy="4770438"/>
          </a:xfrm>
        </p:spPr>
        <p:txBody>
          <a:bodyPr/>
          <a:lstStyle/>
          <a:p>
            <a:pPr eaLnBrk="1" hangingPunct="1"/>
            <a:r>
              <a:rPr lang="en-US" dirty="0" smtClean="0"/>
              <a:t>Optimizing everyone</a:t>
            </a:r>
            <a:r>
              <a:rPr lang="ja-JP" altLang="en-US" dirty="0" smtClean="0"/>
              <a:t>’</a:t>
            </a:r>
            <a:r>
              <a:rPr lang="en-US" dirty="0" smtClean="0"/>
              <a:t>s background for business success</a:t>
            </a:r>
          </a:p>
          <a:p>
            <a:pPr eaLnBrk="1" hangingPunct="1"/>
            <a:r>
              <a:rPr lang="en-US" dirty="0" smtClean="0"/>
              <a:t>Voluntary </a:t>
            </a:r>
          </a:p>
          <a:p>
            <a:pPr eaLnBrk="1" hangingPunct="1"/>
            <a:r>
              <a:rPr lang="en-US" dirty="0" smtClean="0"/>
              <a:t>Inclusive</a:t>
            </a:r>
            <a:r>
              <a:rPr lang="en-US" dirty="0" smtClean="0">
                <a:cs typeface="Tahoma" pitchFamily="34" charset="0"/>
              </a:rPr>
              <a:t>—</a:t>
            </a:r>
            <a:r>
              <a:rPr lang="en-US" dirty="0" smtClean="0"/>
              <a:t>not the same as employment equity</a:t>
            </a:r>
          </a:p>
          <a:p>
            <a:pPr eaLnBrk="1" hangingPunct="1"/>
            <a:r>
              <a:rPr lang="en-US" dirty="0" smtClean="0"/>
              <a:t>Need to create environment for success</a:t>
            </a:r>
          </a:p>
          <a:p>
            <a:pPr lvl="1" eaLnBrk="1" hangingPunct="1"/>
            <a:r>
              <a:rPr lang="en-US" dirty="0" smtClean="0"/>
              <a:t>Treat people as individuals</a:t>
            </a:r>
          </a:p>
          <a:p>
            <a:pPr lvl="1" eaLnBrk="1" hangingPunct="1"/>
            <a:r>
              <a:rPr lang="en-US" dirty="0" smtClean="0"/>
              <a:t>Link directly to business objectives </a:t>
            </a:r>
          </a:p>
        </p:txBody>
      </p:sp>
      <p:sp>
        <p:nvSpPr>
          <p:cNvPr id="2" name="Slide Number Placeholder 1"/>
          <p:cNvSpPr>
            <a:spLocks noGrp="1"/>
          </p:cNvSpPr>
          <p:nvPr>
            <p:ph type="sldNum" sz="quarter" idx="12"/>
          </p:nvPr>
        </p:nvSpPr>
        <p:spPr/>
        <p:txBody>
          <a:bodyPr/>
          <a:lstStyle/>
          <a:p>
            <a:pPr>
              <a:defRPr/>
            </a:pPr>
            <a:fld id="{10E56B77-4AB1-4A58-9CBE-6B64BEE5179F}" type="slidenum">
              <a:rPr lang="en-US"/>
              <a:pPr>
                <a:defRPr/>
              </a:pPr>
              <a:t>18</a:t>
            </a:fld>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ORGANIZATIONAL ETHICS</a:t>
            </a:r>
            <a:endParaRPr lang="en-US" dirty="0"/>
          </a:p>
        </p:txBody>
      </p:sp>
      <p:sp>
        <p:nvSpPr>
          <p:cNvPr id="5" name="Content Placeholder 4"/>
          <p:cNvSpPr>
            <a:spLocks noGrp="1"/>
          </p:cNvSpPr>
          <p:nvPr>
            <p:ph idx="1"/>
          </p:nvPr>
        </p:nvSpPr>
        <p:spPr>
          <a:xfrm>
            <a:off x="457200" y="1594530"/>
            <a:ext cx="8229600" cy="4525963"/>
          </a:xfrm>
        </p:spPr>
        <p:txBody>
          <a:bodyPr/>
          <a:lstStyle/>
          <a:p>
            <a:pPr marL="0" indent="0">
              <a:buNone/>
            </a:pPr>
            <a:r>
              <a:rPr lang="en-US" sz="4000" dirty="0" smtClean="0"/>
              <a:t>Set of standards of conduct and moral judgments that help to determine right and wrong behaviour in a work environment</a:t>
            </a:r>
            <a:endParaRPr lang="en-US" sz="4000" dirty="0"/>
          </a:p>
        </p:txBody>
      </p:sp>
      <p:sp>
        <p:nvSpPr>
          <p:cNvPr id="3" name="Slide Number Placeholder 2"/>
          <p:cNvSpPr>
            <a:spLocks noGrp="1"/>
          </p:cNvSpPr>
          <p:nvPr>
            <p:ph type="sldNum" sz="quarter" idx="12"/>
          </p:nvPr>
        </p:nvSpPr>
        <p:spPr/>
        <p:txBody>
          <a:bodyPr/>
          <a:lstStyle/>
          <a:p>
            <a:pPr>
              <a:defRPr/>
            </a:pPr>
            <a:fld id="{AA08CD46-BBA3-4853-ADED-74E3E95B3CE2}" type="slidenum">
              <a:rPr lang="en-US" smtClean="0"/>
              <a:pPr>
                <a:defRPr/>
              </a:pPr>
              <a:t>19</a:t>
            </a:fld>
            <a:endParaRPr lang="en-US" dirty="0"/>
          </a:p>
        </p:txBody>
      </p:sp>
    </p:spTree>
    <p:extLst>
      <p:ext uri="{BB962C8B-B14F-4D97-AF65-F5344CB8AC3E}">
        <p14:creationId xmlns:p14="http://schemas.microsoft.com/office/powerpoint/2010/main" val="28005596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idx="4294967295"/>
          </p:nvPr>
        </p:nvSpPr>
        <p:spPr/>
        <p:txBody>
          <a:bodyPr/>
          <a:lstStyle/>
          <a:p>
            <a:pPr eaLnBrk="1" hangingPunct="1"/>
            <a:r>
              <a:rPr lang="en-US" dirty="0" smtClean="0"/>
              <a:t>IMPACT ON MANAGERS</a:t>
            </a:r>
          </a:p>
        </p:txBody>
      </p:sp>
      <p:sp>
        <p:nvSpPr>
          <p:cNvPr id="19459" name="Rectangle 3"/>
          <p:cNvSpPr>
            <a:spLocks noGrp="1" noChangeArrowheads="1"/>
          </p:cNvSpPr>
          <p:nvPr>
            <p:ph type="body" idx="4294967295"/>
          </p:nvPr>
        </p:nvSpPr>
        <p:spPr/>
        <p:txBody>
          <a:bodyPr/>
          <a:lstStyle/>
          <a:p>
            <a:pPr eaLnBrk="1" hangingPunct="1"/>
            <a:r>
              <a:rPr lang="en-US" sz="3600" dirty="0" smtClean="0"/>
              <a:t>Determines what is expected to successfully manage people</a:t>
            </a:r>
          </a:p>
          <a:p>
            <a:pPr eaLnBrk="1" hangingPunct="1"/>
            <a:r>
              <a:rPr lang="en-US" sz="3600" dirty="0" smtClean="0"/>
              <a:t>Laws are written to protect employer and employees</a:t>
            </a:r>
          </a:p>
          <a:p>
            <a:pPr eaLnBrk="1" hangingPunct="1"/>
            <a:r>
              <a:rPr lang="en-US" sz="3600" dirty="0" smtClean="0"/>
              <a:t>Treating employees a certain way not just a legal requirement, but </a:t>
            </a:r>
            <a:r>
              <a:rPr lang="ja-JP" altLang="en-US" sz="3600" smtClean="0"/>
              <a:t>“</a:t>
            </a:r>
            <a:r>
              <a:rPr lang="en-US" sz="3600" dirty="0" smtClean="0"/>
              <a:t>good business</a:t>
            </a:r>
            <a:r>
              <a:rPr lang="ja-JP" altLang="en-US" sz="3600" smtClean="0"/>
              <a:t>”</a:t>
            </a:r>
            <a:endParaRPr lang="en-US" sz="3600" dirty="0" smtClean="0"/>
          </a:p>
        </p:txBody>
      </p:sp>
      <p:sp>
        <p:nvSpPr>
          <p:cNvPr id="2" name="Slide Number Placeholder 1"/>
          <p:cNvSpPr>
            <a:spLocks noGrp="1"/>
          </p:cNvSpPr>
          <p:nvPr>
            <p:ph type="sldNum" sz="quarter" idx="12"/>
          </p:nvPr>
        </p:nvSpPr>
        <p:spPr/>
        <p:txBody>
          <a:bodyPr/>
          <a:lstStyle/>
          <a:p>
            <a:pPr>
              <a:defRPr/>
            </a:pPr>
            <a:fld id="{D79723FF-061C-4F3C-8284-22A8DDD322EA}" type="slidenum">
              <a:rPr lang="en-US"/>
              <a:pPr>
                <a:defRPr/>
              </a:pPr>
              <a:t>2</a:t>
            </a:fld>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idx="4294967295"/>
          </p:nvPr>
        </p:nvSpPr>
        <p:spPr>
          <a:xfrm>
            <a:off x="457200" y="661988"/>
            <a:ext cx="8229600" cy="1143000"/>
          </a:xfrm>
        </p:spPr>
        <p:txBody>
          <a:bodyPr/>
          <a:lstStyle/>
          <a:p>
            <a:pPr eaLnBrk="1" hangingPunct="1"/>
            <a:r>
              <a:rPr lang="en-US" dirty="0" smtClean="0"/>
              <a:t>THE LEGAL FRAMEWORK IN CANADA</a:t>
            </a:r>
          </a:p>
        </p:txBody>
      </p:sp>
      <p:sp>
        <p:nvSpPr>
          <p:cNvPr id="20483" name="Rectangle 3"/>
          <p:cNvSpPr>
            <a:spLocks noGrp="1" noChangeArrowheads="1"/>
          </p:cNvSpPr>
          <p:nvPr>
            <p:ph type="body" idx="4294967295"/>
          </p:nvPr>
        </p:nvSpPr>
        <p:spPr>
          <a:xfrm>
            <a:off x="754063" y="2201863"/>
            <a:ext cx="7874000" cy="3978275"/>
          </a:xfrm>
        </p:spPr>
        <p:txBody>
          <a:bodyPr/>
          <a:lstStyle/>
          <a:p>
            <a:pPr marL="0" indent="0" eaLnBrk="1" hangingPunct="1">
              <a:buFont typeface="Arial" charset="0"/>
              <a:buNone/>
            </a:pPr>
            <a:r>
              <a:rPr lang="en-US" sz="3600" dirty="0" smtClean="0"/>
              <a:t>Two sets of legislation</a:t>
            </a:r>
          </a:p>
          <a:p>
            <a:pPr marL="0" indent="0" eaLnBrk="1" hangingPunct="1"/>
            <a:r>
              <a:rPr lang="en-US" sz="3600" dirty="0" smtClean="0"/>
              <a:t> Federal</a:t>
            </a:r>
          </a:p>
          <a:p>
            <a:pPr marL="0" indent="0" eaLnBrk="1" hangingPunct="1"/>
            <a:r>
              <a:rPr lang="en-US" sz="3600" dirty="0" smtClean="0"/>
              <a:t> Provincial and territorial</a:t>
            </a:r>
          </a:p>
        </p:txBody>
      </p:sp>
      <p:sp>
        <p:nvSpPr>
          <p:cNvPr id="2" name="Slide Number Placeholder 1"/>
          <p:cNvSpPr>
            <a:spLocks noGrp="1"/>
          </p:cNvSpPr>
          <p:nvPr>
            <p:ph type="sldNum" sz="quarter" idx="12"/>
          </p:nvPr>
        </p:nvSpPr>
        <p:spPr/>
        <p:txBody>
          <a:bodyPr/>
          <a:lstStyle/>
          <a:p>
            <a:pPr>
              <a:defRPr/>
            </a:pPr>
            <a:fld id="{7640CEC9-DCFF-4A06-9290-477B0A85DE75}" type="slidenum">
              <a:rPr lang="en-US"/>
              <a:pPr>
                <a:defRPr/>
              </a:pPr>
              <a:t>3</a:t>
            </a:fld>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idx="4294967295"/>
          </p:nvPr>
        </p:nvSpPr>
        <p:spPr/>
        <p:txBody>
          <a:bodyPr/>
          <a:lstStyle/>
          <a:p>
            <a:pPr eaLnBrk="1" hangingPunct="1"/>
            <a:r>
              <a:rPr lang="en-US" dirty="0" smtClean="0"/>
              <a:t>FEDERAL EMPLOYMENT LAWS</a:t>
            </a:r>
          </a:p>
        </p:txBody>
      </p:sp>
      <p:sp>
        <p:nvSpPr>
          <p:cNvPr id="21507" name="Rectangle 3"/>
          <p:cNvSpPr>
            <a:spLocks noGrp="1" noChangeArrowheads="1"/>
          </p:cNvSpPr>
          <p:nvPr>
            <p:ph type="body" idx="4294967295"/>
          </p:nvPr>
        </p:nvSpPr>
        <p:spPr/>
        <p:txBody>
          <a:bodyPr/>
          <a:lstStyle/>
          <a:p>
            <a:pPr eaLnBrk="1" hangingPunct="1"/>
            <a:r>
              <a:rPr lang="en-US" sz="3600" dirty="0" smtClean="0"/>
              <a:t>Canada Labour Code</a:t>
            </a:r>
          </a:p>
          <a:p>
            <a:pPr eaLnBrk="1" hangingPunct="1"/>
            <a:r>
              <a:rPr lang="en-US" sz="3600" dirty="0" smtClean="0"/>
              <a:t>Canadian Human Rights Act</a:t>
            </a:r>
          </a:p>
          <a:p>
            <a:pPr eaLnBrk="1" hangingPunct="1"/>
            <a:r>
              <a:rPr lang="en-US" sz="3600" dirty="0" smtClean="0"/>
              <a:t>Personal Information Protection and Electronics Documents Act (PIPEDA)</a:t>
            </a:r>
          </a:p>
        </p:txBody>
      </p:sp>
      <p:sp>
        <p:nvSpPr>
          <p:cNvPr id="2" name="Slide Number Placeholder 1"/>
          <p:cNvSpPr>
            <a:spLocks noGrp="1"/>
          </p:cNvSpPr>
          <p:nvPr>
            <p:ph type="sldNum" sz="quarter" idx="12"/>
          </p:nvPr>
        </p:nvSpPr>
        <p:spPr/>
        <p:txBody>
          <a:bodyPr/>
          <a:lstStyle/>
          <a:p>
            <a:pPr>
              <a:defRPr/>
            </a:pPr>
            <a:fld id="{6EADE317-1136-4204-B6D8-026228676E40}" type="slidenum">
              <a:rPr lang="en-US"/>
              <a:pPr>
                <a:defRPr/>
              </a:pPr>
              <a:t>4</a:t>
            </a:fld>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idx="4294967295"/>
          </p:nvPr>
        </p:nvSpPr>
        <p:spPr>
          <a:xfrm>
            <a:off x="400050" y="630238"/>
            <a:ext cx="8229600" cy="1143000"/>
          </a:xfrm>
        </p:spPr>
        <p:txBody>
          <a:bodyPr/>
          <a:lstStyle/>
          <a:p>
            <a:pPr eaLnBrk="1" hangingPunct="1"/>
            <a:r>
              <a:rPr lang="en-US" dirty="0" smtClean="0"/>
              <a:t>PROVINCIAL EMPLOYMENT LEGISLATION</a:t>
            </a:r>
          </a:p>
        </p:txBody>
      </p:sp>
      <p:sp>
        <p:nvSpPr>
          <p:cNvPr id="22531" name="Rectangle 3"/>
          <p:cNvSpPr>
            <a:spLocks noGrp="1" noChangeArrowheads="1"/>
          </p:cNvSpPr>
          <p:nvPr>
            <p:ph type="body" idx="4294967295"/>
          </p:nvPr>
        </p:nvSpPr>
        <p:spPr>
          <a:xfrm>
            <a:off x="755650" y="1998663"/>
            <a:ext cx="7874000" cy="3702050"/>
          </a:xfrm>
        </p:spPr>
        <p:txBody>
          <a:bodyPr/>
          <a:lstStyle/>
          <a:p>
            <a:pPr eaLnBrk="1" hangingPunct="1"/>
            <a:r>
              <a:rPr lang="en-US" sz="3600" dirty="0" smtClean="0"/>
              <a:t>Similar to federal legislation</a:t>
            </a:r>
          </a:p>
          <a:p>
            <a:pPr eaLnBrk="1" hangingPunct="1"/>
            <a:r>
              <a:rPr lang="en-US" sz="3600" dirty="0" smtClean="0"/>
              <a:t>Provides certain rights and guarantees</a:t>
            </a:r>
          </a:p>
          <a:p>
            <a:pPr eaLnBrk="1" hangingPunct="1"/>
            <a:r>
              <a:rPr lang="en-US" sz="3600" dirty="0" smtClean="0"/>
              <a:t>Covers health and safety, human rights, and unionized workplaces</a:t>
            </a:r>
          </a:p>
        </p:txBody>
      </p:sp>
      <p:sp>
        <p:nvSpPr>
          <p:cNvPr id="2" name="Slide Number Placeholder 1"/>
          <p:cNvSpPr>
            <a:spLocks noGrp="1"/>
          </p:cNvSpPr>
          <p:nvPr>
            <p:ph type="sldNum" sz="quarter" idx="12"/>
          </p:nvPr>
        </p:nvSpPr>
        <p:spPr/>
        <p:txBody>
          <a:bodyPr/>
          <a:lstStyle/>
          <a:p>
            <a:pPr>
              <a:defRPr/>
            </a:pPr>
            <a:fld id="{72446C1E-D6A5-4ECF-A62D-D13905557EE1}" type="slidenum">
              <a:rPr lang="en-US"/>
              <a:pPr>
                <a:defRPr/>
              </a:pPr>
              <a:t>5</a:t>
            </a:fld>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2" name="Rectangle 2"/>
          <p:cNvSpPr>
            <a:spLocks noGrp="1" noChangeArrowheads="1"/>
          </p:cNvSpPr>
          <p:nvPr>
            <p:ph type="title" idx="4294967295"/>
          </p:nvPr>
        </p:nvSpPr>
        <p:spPr>
          <a:xfrm>
            <a:off x="754063" y="1295400"/>
            <a:ext cx="7875587" cy="774700"/>
          </a:xfrm>
        </p:spPr>
        <p:txBody>
          <a:bodyPr rtlCol="0">
            <a:normAutofit fontScale="90000"/>
          </a:bodyPr>
          <a:lstStyle/>
          <a:p>
            <a:pPr eaLnBrk="1" fontAlgn="auto" hangingPunct="1">
              <a:spcAft>
                <a:spcPts val="0"/>
              </a:spcAft>
              <a:defRPr/>
            </a:pPr>
            <a:r>
              <a:rPr lang="en-US" dirty="0"/>
              <a:t/>
            </a:r>
            <a:br>
              <a:rPr lang="en-US" dirty="0"/>
            </a:br>
            <a:r>
              <a:rPr lang="en-US" dirty="0"/>
              <a:t/>
            </a:r>
            <a:br>
              <a:rPr lang="en-US" dirty="0"/>
            </a:br>
            <a:r>
              <a:rPr lang="en-US" sz="4900" dirty="0"/>
              <a:t>HUMAN RIGHTS LEGISLATION (FEDERAL AND PROVINCIAL)</a:t>
            </a:r>
            <a:br>
              <a:rPr lang="en-US" sz="4900" dirty="0"/>
            </a:br>
            <a:r>
              <a:rPr lang="en-US" sz="4900" dirty="0"/>
              <a:t/>
            </a:r>
            <a:br>
              <a:rPr lang="en-US" sz="4900" dirty="0"/>
            </a:br>
            <a:endParaRPr lang="en-US" sz="4900" dirty="0"/>
          </a:p>
        </p:txBody>
      </p:sp>
      <p:sp>
        <p:nvSpPr>
          <p:cNvPr id="23555" name="Rectangle 3"/>
          <p:cNvSpPr>
            <a:spLocks noGrp="1" noChangeArrowheads="1"/>
          </p:cNvSpPr>
          <p:nvPr>
            <p:ph type="body" idx="4294967295"/>
          </p:nvPr>
        </p:nvSpPr>
        <p:spPr>
          <a:xfrm>
            <a:off x="990600" y="2524125"/>
            <a:ext cx="7874000" cy="3648075"/>
          </a:xfrm>
        </p:spPr>
        <p:txBody>
          <a:bodyPr/>
          <a:lstStyle/>
          <a:p>
            <a:pPr eaLnBrk="1" hangingPunct="1"/>
            <a:r>
              <a:rPr lang="en-US" sz="3600" dirty="0" smtClean="0"/>
              <a:t>Discrimination (intentional or unintentional)</a:t>
            </a:r>
          </a:p>
          <a:p>
            <a:pPr eaLnBrk="1" hangingPunct="1"/>
            <a:r>
              <a:rPr lang="en-US" sz="3600" dirty="0" smtClean="0"/>
              <a:t>Bona fide occupational requirement</a:t>
            </a:r>
          </a:p>
          <a:p>
            <a:pPr eaLnBrk="1" hangingPunct="1"/>
            <a:r>
              <a:rPr lang="en-US" sz="3600" dirty="0" smtClean="0"/>
              <a:t>Reasonable accommodation</a:t>
            </a:r>
          </a:p>
          <a:p>
            <a:pPr eaLnBrk="1" hangingPunct="1"/>
            <a:r>
              <a:rPr lang="en-US" sz="3600" dirty="0" smtClean="0"/>
              <a:t>Harassment</a:t>
            </a:r>
          </a:p>
        </p:txBody>
      </p:sp>
      <p:sp>
        <p:nvSpPr>
          <p:cNvPr id="2" name="Slide Number Placeholder 1"/>
          <p:cNvSpPr>
            <a:spLocks noGrp="1"/>
          </p:cNvSpPr>
          <p:nvPr>
            <p:ph type="sldNum" sz="quarter" idx="12"/>
          </p:nvPr>
        </p:nvSpPr>
        <p:spPr/>
        <p:txBody>
          <a:bodyPr/>
          <a:lstStyle/>
          <a:p>
            <a:pPr>
              <a:defRPr/>
            </a:pPr>
            <a:fld id="{A91EB46D-CA8D-4481-BC12-3F5EFAAAE8F7}" type="slidenum">
              <a:rPr lang="en-US"/>
              <a:pPr>
                <a:defRPr/>
              </a:pPr>
              <a:t>6</a:t>
            </a:fld>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idx="4294967295"/>
          </p:nvPr>
        </p:nvSpPr>
        <p:spPr>
          <a:xfrm>
            <a:off x="752475" y="495300"/>
            <a:ext cx="7875588" cy="1104900"/>
          </a:xfrm>
        </p:spPr>
        <p:txBody>
          <a:bodyPr/>
          <a:lstStyle/>
          <a:p>
            <a:pPr eaLnBrk="1" hangingPunct="1"/>
            <a:r>
              <a:rPr lang="en-US" dirty="0" smtClean="0"/>
              <a:t>DISCRIMINATION</a:t>
            </a:r>
          </a:p>
        </p:txBody>
      </p:sp>
      <p:sp>
        <p:nvSpPr>
          <p:cNvPr id="24579" name="Rectangle 3"/>
          <p:cNvSpPr>
            <a:spLocks noGrp="1" noChangeArrowheads="1"/>
          </p:cNvSpPr>
          <p:nvPr>
            <p:ph type="body" idx="4294967295"/>
          </p:nvPr>
        </p:nvSpPr>
        <p:spPr>
          <a:xfrm>
            <a:off x="754063" y="1600200"/>
            <a:ext cx="7874000" cy="4419600"/>
          </a:xfrm>
        </p:spPr>
        <p:txBody>
          <a:bodyPr/>
          <a:lstStyle/>
          <a:p>
            <a:pPr eaLnBrk="1" hangingPunct="1">
              <a:lnSpc>
                <a:spcPct val="90000"/>
              </a:lnSpc>
            </a:pPr>
            <a:r>
              <a:rPr lang="en-US" sz="3600" dirty="0" smtClean="0"/>
              <a:t>Essence of human rights legislation prohibits discrimination based on a number of factors such as:</a:t>
            </a:r>
          </a:p>
          <a:p>
            <a:pPr lvl="1" eaLnBrk="1" hangingPunct="1">
              <a:lnSpc>
                <a:spcPct val="90000"/>
              </a:lnSpc>
            </a:pPr>
            <a:r>
              <a:rPr lang="en-US" dirty="0" smtClean="0"/>
              <a:t>Race</a:t>
            </a:r>
          </a:p>
          <a:p>
            <a:pPr lvl="1" eaLnBrk="1" hangingPunct="1">
              <a:lnSpc>
                <a:spcPct val="90000"/>
              </a:lnSpc>
            </a:pPr>
            <a:r>
              <a:rPr lang="en-US" dirty="0" smtClean="0"/>
              <a:t>Religion</a:t>
            </a:r>
          </a:p>
          <a:p>
            <a:pPr lvl="1" eaLnBrk="1" hangingPunct="1">
              <a:lnSpc>
                <a:spcPct val="90000"/>
              </a:lnSpc>
            </a:pPr>
            <a:r>
              <a:rPr lang="en-US" dirty="0" smtClean="0"/>
              <a:t>Gender</a:t>
            </a:r>
          </a:p>
          <a:p>
            <a:pPr lvl="1" eaLnBrk="1" hangingPunct="1">
              <a:lnSpc>
                <a:spcPct val="90000"/>
              </a:lnSpc>
            </a:pPr>
            <a:r>
              <a:rPr lang="en-US" dirty="0" smtClean="0"/>
              <a:t>Age</a:t>
            </a:r>
          </a:p>
          <a:p>
            <a:pPr lvl="1" eaLnBrk="1" hangingPunct="1">
              <a:lnSpc>
                <a:spcPct val="90000"/>
              </a:lnSpc>
            </a:pPr>
            <a:r>
              <a:rPr lang="en-US" dirty="0" smtClean="0"/>
              <a:t>Ethnic origin</a:t>
            </a:r>
          </a:p>
          <a:p>
            <a:pPr lvl="1" eaLnBrk="1" hangingPunct="1">
              <a:lnSpc>
                <a:spcPct val="90000"/>
              </a:lnSpc>
            </a:pPr>
            <a:r>
              <a:rPr lang="en-US" dirty="0" smtClean="0"/>
              <a:t>Disability</a:t>
            </a:r>
          </a:p>
        </p:txBody>
      </p:sp>
      <p:sp>
        <p:nvSpPr>
          <p:cNvPr id="2" name="Slide Number Placeholder 1"/>
          <p:cNvSpPr>
            <a:spLocks noGrp="1"/>
          </p:cNvSpPr>
          <p:nvPr>
            <p:ph type="sldNum" sz="quarter" idx="12"/>
          </p:nvPr>
        </p:nvSpPr>
        <p:spPr/>
        <p:txBody>
          <a:bodyPr/>
          <a:lstStyle/>
          <a:p>
            <a:pPr>
              <a:defRPr/>
            </a:pPr>
            <a:fld id="{0C8CB08A-F2A6-47D2-8605-EBB431725156}" type="slidenum">
              <a:rPr lang="en-US"/>
              <a:pPr>
                <a:defRPr/>
              </a:pPr>
              <a:t>7</a:t>
            </a:fld>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idx="4294967295"/>
          </p:nvPr>
        </p:nvSpPr>
        <p:spPr>
          <a:xfrm>
            <a:off x="763588" y="825500"/>
            <a:ext cx="7883525" cy="774700"/>
          </a:xfrm>
        </p:spPr>
        <p:txBody>
          <a:bodyPr/>
          <a:lstStyle/>
          <a:p>
            <a:pPr eaLnBrk="1" hangingPunct="1"/>
            <a:r>
              <a:rPr lang="en-US" dirty="0" smtClean="0"/>
              <a:t>BONA FIDE OCCUPATIONAL QUALIFICATION</a:t>
            </a:r>
          </a:p>
        </p:txBody>
      </p:sp>
      <p:sp>
        <p:nvSpPr>
          <p:cNvPr id="27651" name="Rectangle 3"/>
          <p:cNvSpPr>
            <a:spLocks noGrp="1" noChangeArrowheads="1"/>
          </p:cNvSpPr>
          <p:nvPr>
            <p:ph type="body" idx="4294967295"/>
          </p:nvPr>
        </p:nvSpPr>
        <p:spPr>
          <a:xfrm>
            <a:off x="763588" y="2244725"/>
            <a:ext cx="7874000" cy="3244850"/>
          </a:xfrm>
        </p:spPr>
        <p:txBody>
          <a:bodyPr/>
          <a:lstStyle/>
          <a:p>
            <a:pPr eaLnBrk="1" hangingPunct="1"/>
            <a:r>
              <a:rPr lang="en-US" sz="3600" dirty="0" smtClean="0"/>
              <a:t>Justifiable discrimination</a:t>
            </a:r>
          </a:p>
          <a:p>
            <a:pPr eaLnBrk="1" hangingPunct="1"/>
            <a:r>
              <a:rPr lang="en-US" sz="3600" dirty="0" smtClean="0"/>
              <a:t>Able to set certain qualifications based on job requirements that can discriminate</a:t>
            </a:r>
          </a:p>
          <a:p>
            <a:pPr eaLnBrk="1" hangingPunct="1"/>
            <a:endParaRPr lang="en-US" dirty="0" smtClean="0"/>
          </a:p>
        </p:txBody>
      </p:sp>
      <p:sp>
        <p:nvSpPr>
          <p:cNvPr id="2" name="Slide Number Placeholder 1"/>
          <p:cNvSpPr>
            <a:spLocks noGrp="1"/>
          </p:cNvSpPr>
          <p:nvPr>
            <p:ph type="sldNum" sz="quarter" idx="12"/>
          </p:nvPr>
        </p:nvSpPr>
        <p:spPr/>
        <p:txBody>
          <a:bodyPr/>
          <a:lstStyle/>
          <a:p>
            <a:pPr>
              <a:defRPr/>
            </a:pPr>
            <a:fld id="{1A45A6B4-E1CD-44ED-8D09-C1A66C930C9F}" type="slidenum">
              <a:rPr lang="en-US"/>
              <a:pPr>
                <a:defRPr/>
              </a:pPr>
              <a:t>8</a:t>
            </a:fld>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idx="4294967295"/>
          </p:nvPr>
        </p:nvSpPr>
        <p:spPr>
          <a:xfrm>
            <a:off x="763588" y="638175"/>
            <a:ext cx="7874000" cy="1009650"/>
          </a:xfrm>
        </p:spPr>
        <p:txBody>
          <a:bodyPr/>
          <a:lstStyle/>
          <a:p>
            <a:pPr eaLnBrk="1" hangingPunct="1"/>
            <a:r>
              <a:rPr lang="en-US" dirty="0" smtClean="0"/>
              <a:t>REASONABLE ACCOMMODATION</a:t>
            </a:r>
          </a:p>
        </p:txBody>
      </p:sp>
      <p:sp>
        <p:nvSpPr>
          <p:cNvPr id="29699" name="Rectangle 3"/>
          <p:cNvSpPr>
            <a:spLocks noGrp="1" noChangeArrowheads="1"/>
          </p:cNvSpPr>
          <p:nvPr>
            <p:ph type="body" idx="4294967295"/>
          </p:nvPr>
        </p:nvSpPr>
        <p:spPr>
          <a:xfrm>
            <a:off x="763588" y="1647825"/>
            <a:ext cx="7874000" cy="4219575"/>
          </a:xfrm>
        </p:spPr>
        <p:txBody>
          <a:bodyPr/>
          <a:lstStyle/>
          <a:p>
            <a:pPr eaLnBrk="1" hangingPunct="1"/>
            <a:r>
              <a:rPr lang="en-US" sz="3600" dirty="0" smtClean="0"/>
              <a:t>Making adjustments to any aspect of working conditions to prevent discrimination</a:t>
            </a:r>
          </a:p>
          <a:p>
            <a:pPr eaLnBrk="1" hangingPunct="1"/>
            <a:r>
              <a:rPr lang="en-US" sz="3600" dirty="0" smtClean="0"/>
              <a:t>Employers expected to accommodate to the point of </a:t>
            </a:r>
            <a:r>
              <a:rPr lang="ja-JP" altLang="en-US" sz="3600" dirty="0" smtClean="0"/>
              <a:t>“</a:t>
            </a:r>
            <a:r>
              <a:rPr lang="en-US" sz="3600" dirty="0" smtClean="0"/>
              <a:t>undue hardship</a:t>
            </a:r>
            <a:r>
              <a:rPr lang="ja-JP" altLang="en-US" sz="3600" dirty="0" smtClean="0"/>
              <a:t>”</a:t>
            </a:r>
            <a:endParaRPr lang="en-US" sz="3600" dirty="0" smtClean="0"/>
          </a:p>
          <a:p>
            <a:pPr eaLnBrk="1" hangingPunct="1"/>
            <a:r>
              <a:rPr lang="en-US" sz="3600" dirty="0" smtClean="0"/>
              <a:t>Differences in undue hardship for small and large organizations</a:t>
            </a:r>
          </a:p>
        </p:txBody>
      </p:sp>
      <p:sp>
        <p:nvSpPr>
          <p:cNvPr id="2" name="Slide Number Placeholder 1"/>
          <p:cNvSpPr>
            <a:spLocks noGrp="1"/>
          </p:cNvSpPr>
          <p:nvPr>
            <p:ph type="sldNum" sz="quarter" idx="12"/>
          </p:nvPr>
        </p:nvSpPr>
        <p:spPr/>
        <p:txBody>
          <a:bodyPr/>
          <a:lstStyle/>
          <a:p>
            <a:pPr>
              <a:defRPr/>
            </a:pPr>
            <a:fld id="{FD422B29-EF95-43EA-81BD-3DEDB99DE772}" type="slidenum">
              <a:rPr lang="en-US"/>
              <a:pPr>
                <a:defRPr/>
              </a:pPr>
              <a:t>9</a:t>
            </a:fld>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448</TotalTime>
  <Words>624</Words>
  <Application>Microsoft Office PowerPoint</Application>
  <PresentationFormat>On-screen Show (4:3)</PresentationFormat>
  <Paragraphs>122</Paragraphs>
  <Slides>19</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ＭＳ Ｐゴシック</vt:lpstr>
      <vt:lpstr>Arial</vt:lpstr>
      <vt:lpstr>Calibri</vt:lpstr>
      <vt:lpstr>Tahoma</vt:lpstr>
      <vt:lpstr>Office Theme</vt:lpstr>
      <vt:lpstr>CHAPTER 2</vt:lpstr>
      <vt:lpstr>IMPACT ON MANAGERS</vt:lpstr>
      <vt:lpstr>THE LEGAL FRAMEWORK IN CANADA</vt:lpstr>
      <vt:lpstr>FEDERAL EMPLOYMENT LAWS</vt:lpstr>
      <vt:lpstr>PROVINCIAL EMPLOYMENT LEGISLATION</vt:lpstr>
      <vt:lpstr>  HUMAN RIGHTS LEGISLATION (FEDERAL AND PROVINCIAL)  </vt:lpstr>
      <vt:lpstr>DISCRIMINATION</vt:lpstr>
      <vt:lpstr>BONA FIDE OCCUPATIONAL QUALIFICATION</vt:lpstr>
      <vt:lpstr>REASONABLE ACCOMMODATION</vt:lpstr>
      <vt:lpstr>HARASSMENT</vt:lpstr>
      <vt:lpstr>ENFORCEMENT OF HUMAN RIGHTS LEGISLATION</vt:lpstr>
      <vt:lpstr>EMPLOYMENT STANDARDS</vt:lpstr>
      <vt:lpstr>LABOUR RELATIONS LEGISLATION</vt:lpstr>
      <vt:lpstr>HEALTH AND SAFETY LEGISLATION AND WORKERS’ COMPENSATION</vt:lpstr>
      <vt:lpstr>EMPLOYMENT EQUITY</vt:lpstr>
      <vt:lpstr>SYSTEMIC DISCRIMINATION </vt:lpstr>
      <vt:lpstr>PAY EQUITY</vt:lpstr>
      <vt:lpstr>DIVERSITY MANAGEMENT</vt:lpstr>
      <vt:lpstr>ORGANIZATIONAL ETHICS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dc:title>
  <dc:creator>Eileen Stewart</dc:creator>
  <cp:lastModifiedBy>lenovo</cp:lastModifiedBy>
  <cp:revision>39</cp:revision>
  <dcterms:created xsi:type="dcterms:W3CDTF">2012-08-12T19:39:46Z</dcterms:created>
  <dcterms:modified xsi:type="dcterms:W3CDTF">2017-05-16T01:39:31Z</dcterms:modified>
</cp:coreProperties>
</file>